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9"/>
  </p:notesMasterIdLst>
  <p:sldIdLst>
    <p:sldId id="256" r:id="rId2"/>
    <p:sldId id="27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78" r:id="rId24"/>
    <p:sldId id="279" r:id="rId25"/>
    <p:sldId id="280" r:id="rId26"/>
    <p:sldId id="281" r:id="rId27"/>
    <p:sldId id="28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3333" autoAdjust="0"/>
  </p:normalViewPr>
  <p:slideViewPr>
    <p:cSldViewPr>
      <p:cViewPr varScale="1">
        <p:scale>
          <a:sx n="96" d="100"/>
          <a:sy n="96" d="100"/>
        </p:scale>
        <p:origin x="-1530"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AA779-5541-4F7A-B4D4-074B6031BC65}" type="datetimeFigureOut">
              <a:rPr lang="en-US" smtClean="0"/>
              <a:t>9/8/2016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D64940-B840-439E-882C-52FAE271906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Good Morning</a:t>
            </a:r>
            <a:r>
              <a:rPr lang="en-US" baseline="0" dirty="0" smtClean="0"/>
              <a:t> everyone! Thank you for coming to hear my thesis presentation.</a:t>
            </a:r>
          </a:p>
          <a:p>
            <a:endParaRPr lang="en-US" baseline="0" dirty="0" smtClean="0"/>
          </a:p>
          <a:p>
            <a:r>
              <a:rPr lang="en-US" baseline="0" dirty="0" smtClean="0"/>
              <a:t>Today I will discuss the work I </a:t>
            </a:r>
            <a:endParaRPr lang="en-US" dirty="0"/>
          </a:p>
        </p:txBody>
      </p:sp>
      <p:sp>
        <p:nvSpPr>
          <p:cNvPr id="4" name="Slide Number Placeholder 3"/>
          <p:cNvSpPr>
            <a:spLocks noGrp="1"/>
          </p:cNvSpPr>
          <p:nvPr>
            <p:ph type="sldNum" sz="quarter" idx="10"/>
          </p:nvPr>
        </p:nvSpPr>
        <p:spPr/>
        <p:txBody>
          <a:bodyPr/>
          <a:lstStyle/>
          <a:p>
            <a:fld id="{87D64940-B840-439E-882C-52FAE2719069}"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Connected particles are free to share</a:t>
            </a:r>
            <a:r>
              <a:rPr lang="en-US" baseline="0" dirty="0" smtClean="0"/>
              <a:t> information, but only connected particles.</a:t>
            </a:r>
          </a:p>
          <a:p>
            <a:endParaRPr lang="en-US" baseline="0" dirty="0" smtClean="0"/>
          </a:p>
          <a:p>
            <a:r>
              <a:rPr lang="en-US" baseline="0" dirty="0" smtClean="0"/>
              <a:t>The star topology connects all particles together, ring randomly connects particles in a chain (i.e. only 2 connections per particle) and von </a:t>
            </a:r>
            <a:r>
              <a:rPr lang="en-US" baseline="0" dirty="0" err="1" smtClean="0"/>
              <a:t>neumann</a:t>
            </a:r>
            <a:r>
              <a:rPr lang="en-US" baseline="0" dirty="0" smtClean="0"/>
              <a:t> allows for 4 per particle.</a:t>
            </a:r>
          </a:p>
          <a:p>
            <a:endParaRPr lang="en-US" baseline="0" dirty="0" smtClean="0"/>
          </a:p>
          <a:p>
            <a:r>
              <a:rPr lang="en-US" baseline="0" dirty="0" smtClean="0"/>
              <a:t>All of the topologies have varying results.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paper “Particle Swarm Optimization with Spatially Meaningful </a:t>
            </a:r>
            <a:r>
              <a:rPr lang="en-US" dirty="0" err="1" smtClean="0"/>
              <a:t>Neighbours</a:t>
            </a:r>
            <a:r>
              <a:rPr lang="en-US" dirty="0" smtClean="0"/>
              <a:t>”, Lane, </a:t>
            </a:r>
            <a:r>
              <a:rPr lang="en-US" dirty="0" err="1" smtClean="0"/>
              <a:t>Engelbracht</a:t>
            </a:r>
            <a:r>
              <a:rPr lang="en-US" dirty="0" smtClean="0"/>
              <a:t> and Gain tested out a new Neighborhood topology.</a:t>
            </a:r>
            <a:r>
              <a:rPr lang="en-US" baseline="0" dirty="0" smtClean="0"/>
              <a:t> This topology took advantage of the location of the particles and made connections only with the closest particles.</a:t>
            </a:r>
          </a:p>
          <a:p>
            <a:endParaRPr lang="en-US" baseline="0" dirty="0" smtClean="0"/>
          </a:p>
          <a:p>
            <a:r>
              <a:rPr lang="en-US" baseline="0" dirty="0" smtClean="0"/>
              <a:t>If calculated this using the Delaunay Triangulation algorithm. This is a quick way to easily connect the particles each cycle without a significant impact on the runtime of the algorithm.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their tests this</a:t>
            </a:r>
            <a:r>
              <a:rPr lang="en-US" baseline="0" dirty="0" smtClean="0"/>
              <a:t> led to equivalent or higher success rates compared to the other topologies. Using the distance of the particles allowed the Swarm to better search the search space as particles in the same general area were able to work together and more thoroughly examine the local space. For lower dimension problem, this appears to be a great tool to maximize the success of your PSO algorithm.</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a caveat to this is the Delaunay Triangulation becomes increasingly difficult</a:t>
            </a:r>
            <a:r>
              <a:rPr lang="en-US" baseline="0" dirty="0" smtClean="0"/>
              <a:t> to compute in higher dimensions since the tricks used in lower dimensions no longer apply. </a:t>
            </a:r>
          </a:p>
          <a:p>
            <a:endParaRPr lang="en-US" baseline="0" dirty="0" smtClean="0"/>
          </a:p>
          <a:p>
            <a:r>
              <a:rPr lang="en-US" baseline="0" dirty="0" smtClean="0"/>
              <a:t>The algorithm is perfectly fine to use in 2, 3 and possibly 4 dimensional problems, however becomes increasingly less useful as the dimensions increase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If we return to this graph, this PSO is optimizing to variables (x and y) and is therefore, a 2 dimensional problem. Increasing the number a variables in the problems increases the dimensionality of the problem. But as we can see, this increase of dimensionality doesn’t just effect the difficulty to calculate the Delaunay Triangulation, it also increases the difficulty of the PSO itself.</a:t>
            </a:r>
          </a:p>
          <a:p>
            <a:endParaRPr lang="en-US" baseline="0" dirty="0" smtClean="0"/>
          </a:p>
          <a:p>
            <a:r>
              <a:rPr lang="en-US" baseline="0" dirty="0" smtClean="0"/>
              <a:t>As the dimensions increase, so does the size of the search space (exponentially so). Thankfully, some research has been conducted to solve this problem for PSO that we can also take advantage of to solve our problem with Delaunay Triangulation.</a:t>
            </a:r>
          </a:p>
        </p:txBody>
      </p:sp>
      <p:sp>
        <p:nvSpPr>
          <p:cNvPr id="4" name="Slide Number Placeholder 3"/>
          <p:cNvSpPr>
            <a:spLocks noGrp="1"/>
          </p:cNvSpPr>
          <p:nvPr>
            <p:ph type="sldNum" sz="quarter" idx="10"/>
          </p:nvPr>
        </p:nvSpPr>
        <p:spPr/>
        <p:txBody>
          <a:bodyPr/>
          <a:lstStyle/>
          <a:p>
            <a:fld id="{2612D972-1822-4F95-A8F9-7350AF39EAF6}"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Fortunately</a:t>
            </a:r>
            <a:r>
              <a:rPr lang="en-US" baseline="0" dirty="0" smtClean="0"/>
              <a:t>, there already is a way limiting the dimensions of a problem and that is through the use of CPSO (or Cooperative PSO). Like Delaunay Triangulation, PSO too struggles with high dimension problems. To combat this, CPSO instead divides the high dimension problem into a number of smaller problems and optimizes them separately. It then merges the results at the end and returns that solution.</a:t>
            </a:r>
          </a:p>
          <a:p>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brings us to the topic of my thesis.</a:t>
            </a:r>
            <a:br>
              <a:rPr lang="en-US" baseline="0" dirty="0" smtClean="0"/>
            </a:br>
            <a:r>
              <a:rPr lang="en-US" baseline="0" dirty="0" smtClean="0"/>
              <a:t/>
            </a:r>
            <a:br>
              <a:rPr lang="en-US" baseline="0" dirty="0" smtClean="0"/>
            </a:br>
            <a:r>
              <a:rPr lang="en-US" baseline="0" dirty="0" smtClean="0"/>
              <a:t>By combining the power of Cooperative Particle Swarm Optimization with the success of spatially meaningful neighbors, we are able to divide high dimension problems into a number of 2 or 3 dimension problems to better make use of the benefits that Delaunay Triangulation gives.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will allow us to expand this finding to a larger number of problems and ultimately make the new topology more useful.</a:t>
            </a:r>
            <a:endParaRPr lang="en-US" dirty="0" smtClean="0"/>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a number of CPSO variants that will be tested.</a:t>
            </a:r>
          </a:p>
          <a:p>
            <a:endParaRPr lang="en-US" dirty="0" smtClean="0"/>
          </a:p>
          <a:p>
            <a:r>
              <a:rPr lang="en-US" dirty="0" smtClean="0"/>
              <a:t>CPSO-S simply divides each dimension into</a:t>
            </a:r>
            <a:r>
              <a:rPr lang="en-US" baseline="0" dirty="0" smtClean="0"/>
              <a:t> multiple 1 dimensional PSOs</a:t>
            </a:r>
          </a:p>
          <a:p>
            <a:endParaRPr lang="en-US" baseline="0" dirty="0" smtClean="0"/>
          </a:p>
          <a:p>
            <a:r>
              <a:rPr lang="en-US" baseline="0" dirty="0" smtClean="0"/>
              <a:t>CPSO-</a:t>
            </a:r>
            <a:r>
              <a:rPr lang="en-US" baseline="0" dirty="0" err="1" smtClean="0"/>
              <a:t>Sk</a:t>
            </a:r>
            <a:r>
              <a:rPr lang="en-US" baseline="0" dirty="0" smtClean="0"/>
              <a:t> evenly divides the problem into k smaller problems</a:t>
            </a:r>
          </a:p>
          <a:p>
            <a:endParaRPr lang="en-US" baseline="0" dirty="0" smtClean="0"/>
          </a:p>
          <a:p>
            <a:r>
              <a:rPr lang="en-US" baseline="0" dirty="0" smtClean="0"/>
              <a:t>CPSO-</a:t>
            </a:r>
            <a:r>
              <a:rPr lang="en-US" baseline="0" dirty="0" err="1" smtClean="0"/>
              <a:t>Rk</a:t>
            </a:r>
            <a:r>
              <a:rPr lang="en-US" baseline="0" dirty="0" smtClean="0"/>
              <a:t> randomly divides the problem into k smaller problems</a:t>
            </a:r>
          </a:p>
          <a:p>
            <a:endParaRPr lang="en-US" baseline="0" dirty="0" smtClean="0"/>
          </a:p>
          <a:p>
            <a:r>
              <a:rPr lang="en-US" baseline="0" dirty="0" smtClean="0"/>
              <a:t>And CPSO-</a:t>
            </a:r>
            <a:r>
              <a:rPr lang="en-US" baseline="0" dirty="0" err="1" smtClean="0"/>
              <a:t>Hk</a:t>
            </a:r>
            <a:r>
              <a:rPr lang="en-US" baseline="0" dirty="0" smtClean="0"/>
              <a:t> (also known as Hybrid CPSO) simultaneously runs a standard PSO and swaps information between that and the CPSO</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Consistent with the CPSO papers,</a:t>
            </a:r>
            <a:r>
              <a:rPr lang="en-US" baseline="0" dirty="0" smtClean="0"/>
              <a:t> I will run the CPSO variants against the following optimization functions. I will test both with and without the neighbor topology, testing the success rate and the number of iterations required to reach the criterion. This will help me determine if the use of spatially significant neighbors provide a significant enough boost to the CPSO algorithms to warrant the continued use with these algorithms.</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we’ll start at the root of the idea, PSO.  </a:t>
            </a:r>
            <a:r>
              <a:rPr lang="en-US" dirty="0" smtClean="0"/>
              <a:t>What is PSO? </a:t>
            </a:r>
          </a:p>
          <a:p>
            <a:endParaRPr lang="en-US" dirty="0" smtClean="0"/>
          </a:p>
          <a:p>
            <a:r>
              <a:rPr lang="en-US" dirty="0" smtClean="0"/>
              <a:t>PSO</a:t>
            </a:r>
            <a:r>
              <a:rPr lang="en-US" baseline="0" dirty="0" smtClean="0"/>
              <a:t> (or </a:t>
            </a:r>
            <a:r>
              <a:rPr lang="en-US" dirty="0" smtClean="0"/>
              <a:t>Particle</a:t>
            </a:r>
            <a:r>
              <a:rPr lang="en-US" baseline="0" dirty="0" smtClean="0"/>
              <a:t> Swarm Optimization) is a computational intelligence algorithm for optimizing continuous functions.</a:t>
            </a:r>
          </a:p>
          <a:p>
            <a:endParaRPr lang="en-US" baseline="0" dirty="0" smtClean="0"/>
          </a:p>
          <a:p>
            <a:r>
              <a:rPr lang="en-US" baseline="0" dirty="0" smtClean="0"/>
              <a:t>Like many computational intelligence algorithms, it models its actions based on behaviors found in nature. In this case, PSO attempts to replicate the flocking patterns of bird or maybe more apropos, the swarming tendencies of insects. When birds or insects are looking for food, they work as a team to find the best possible location. They take advantage of their numbers to examine a larger part of the land and communicate their findings to the group. </a:t>
            </a:r>
          </a:p>
          <a:p>
            <a:endParaRPr lang="en-US" baseline="0" dirty="0" smtClean="0"/>
          </a:p>
          <a:p>
            <a:r>
              <a:rPr lang="en-US" baseline="0" dirty="0" smtClean="0"/>
              <a:t>PSO utilizes this same approach the examine the search space of a potential problem and return the best value found in the group.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how does PSO implement this behavior?</a:t>
            </a:r>
          </a:p>
          <a:p>
            <a:endParaRPr lang="en-US" baseline="0" dirty="0" smtClean="0"/>
          </a:p>
          <a:p>
            <a:r>
              <a:rPr lang="en-US" baseline="0" dirty="0" smtClean="0"/>
              <a:t>Looking more into the flocking patterns of birds we can see movements similar to that of a “follow the leader” mentality. The birds will approach the bird that is ‘leading the pack’ or in other words is seemingly heading toward the best result. If another bird finds a better area, that bird then becomes the leader and the flock will follow him.</a:t>
            </a:r>
          </a:p>
          <a:p>
            <a:endParaRPr lang="en-US" baseline="0" dirty="0" smtClean="0"/>
          </a:p>
          <a:p>
            <a:r>
              <a:rPr lang="en-US" baseline="0" dirty="0" smtClean="0"/>
              <a:t>Now, looking at the individual birds in 3D space. We can note the birds movement is represented with 2 main attributes. Those being the current position the bird is at, and the velocity the bird is moving. We can use those attributes almost directly in our implementation.</a:t>
            </a:r>
          </a:p>
          <a:p>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implementing this pattern we can instead picture these birds as potential solutions on a graph. These solutions we will refer to as ‘Particles”</a:t>
            </a:r>
          </a:p>
          <a:p>
            <a:endParaRPr lang="en-US" baseline="0" dirty="0" smtClean="0"/>
          </a:p>
          <a:p>
            <a:r>
              <a:rPr lang="en-US" baseline="0" dirty="0" smtClean="0"/>
              <a:t>Similar to the birds, the particles will have a position and a velocity. The position will represent the input values we are inputting into our optimization problem. </a:t>
            </a:r>
          </a:p>
          <a:p>
            <a:r>
              <a:rPr lang="en-US" baseline="0" dirty="0" smtClean="0"/>
              <a:t>In some cases, these will be a single value but a lot of times the optimization problems are more complex and require more inputs. The number of inputs add to the dimensionality of the problem.</a:t>
            </a:r>
          </a:p>
          <a:p>
            <a:r>
              <a:rPr lang="en-US" baseline="0" dirty="0" smtClean="0"/>
              <a:t>This graph is a representation of a 2 dimensional problem that has 2 inputs (visibly represented on the x and y axis).</a:t>
            </a:r>
          </a:p>
          <a:p>
            <a:endParaRPr lang="en-US" baseline="0" dirty="0" smtClean="0"/>
          </a:p>
          <a:p>
            <a:r>
              <a:rPr lang="en-US" baseline="0" dirty="0" smtClean="0"/>
              <a:t>The positions need to be run through the function we are trying to optimize to find the particles ‘fitness’. Of the particles, the one in the group (or ‘swarm’) that has the best value is considered the ‘global best’.</a:t>
            </a:r>
          </a:p>
          <a:p>
            <a:endParaRPr lang="en-US" baseline="0" dirty="0" smtClean="0"/>
          </a:p>
          <a:p>
            <a:r>
              <a:rPr lang="en-US" baseline="0" dirty="0" smtClean="0"/>
              <a:t>This information gets passed to all the particles in the swarm and they will begin to head towards this global best (or ‘leader’)</a:t>
            </a:r>
          </a:p>
          <a:p>
            <a:endParaRPr lang="en-US" baseline="0" dirty="0" smtClean="0"/>
          </a:p>
          <a:p>
            <a:r>
              <a:rPr lang="en-US" baseline="0" dirty="0" smtClean="0"/>
              <a:t>As they are moving, their positions are constantly being tested against the fitness function. If a particle happens to find a better value along the way, it then becomes the leader.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612D972-1822-4F95-A8F9-7350AF39EAF6}"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let’s get straight into the algorithm implementation of this.</a:t>
            </a:r>
            <a:r>
              <a:rPr lang="en-US" baseline="0" dirty="0" smtClean="0"/>
              <a:t> As you can see, there isn’t much to the main PSO algorithm. </a:t>
            </a:r>
          </a:p>
          <a:p>
            <a:endParaRPr lang="en-US" baseline="0" dirty="0" smtClean="0"/>
          </a:p>
          <a:p>
            <a:r>
              <a:rPr lang="en-US" baseline="0" dirty="0" smtClean="0"/>
              <a:t>Going line by line, we can see we first initialize the swarm and randomize the positions of the initial particles.</a:t>
            </a:r>
          </a:p>
          <a:p>
            <a:endParaRPr lang="en-US" baseline="0" dirty="0" smtClean="0"/>
          </a:p>
          <a:p>
            <a:r>
              <a:rPr lang="en-US" baseline="0" dirty="0" smtClean="0"/>
              <a:t>We then loop through cycles where, for each particle, we run it’s current value through the fitness function to determine the fitness of it’s current position. </a:t>
            </a:r>
          </a:p>
          <a:p>
            <a:r>
              <a:rPr lang="en-US" baseline="0" dirty="0" smtClean="0"/>
              <a:t>We then compare to see if that value is better than the particle’s personal best (or best value the individual particle has found up to this point) and also see if it’s better than the overall global best (i.e. it is becoming the new leader). It is important to update these each cycle since they both will effect the future movement of the particle.</a:t>
            </a:r>
          </a:p>
          <a:p>
            <a:endParaRPr lang="en-US" baseline="0" dirty="0" smtClean="0"/>
          </a:p>
          <a:p>
            <a:r>
              <a:rPr lang="en-US" baseline="0" dirty="0" smtClean="0"/>
              <a:t>After updating these values we will then go through each particle and update their velocity and position every cycle.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 is the function to update the velocity of the particle.</a:t>
            </a:r>
          </a:p>
          <a:p>
            <a:endParaRPr lang="en-US" baseline="0" dirty="0" smtClean="0"/>
          </a:p>
          <a:p>
            <a:r>
              <a:rPr lang="en-US" baseline="0" dirty="0" smtClean="0"/>
              <a:t>This looks a little complicated but is much easier to understand when you break it down into it’s 3 components.</a:t>
            </a:r>
          </a:p>
          <a:p>
            <a:endParaRPr lang="en-US" baseline="0" dirty="0" smtClean="0"/>
          </a:p>
          <a:p>
            <a:r>
              <a:rPr lang="en-US" baseline="0" dirty="0" smtClean="0"/>
              <a:t>First is the inertia component. It dictates how much impact the current velocity has on the future velocity. Having a high inertia makes it more resistant to new information and will have it less quickly adjust to the movements of the global best.</a:t>
            </a:r>
          </a:p>
          <a:p>
            <a:endParaRPr lang="en-US" baseline="0" dirty="0" smtClean="0"/>
          </a:p>
          <a:p>
            <a:r>
              <a:rPr lang="en-US" baseline="0" dirty="0" smtClean="0"/>
              <a:t>Then there is the cognitive component. This dictates how much the particles personal best value effects the velocity.</a:t>
            </a:r>
          </a:p>
          <a:p>
            <a:endParaRPr lang="en-US" baseline="0" dirty="0" smtClean="0"/>
          </a:p>
          <a:p>
            <a:r>
              <a:rPr lang="en-US" baseline="0" dirty="0" smtClean="0"/>
              <a:t>The social component dictates the global best value.</a:t>
            </a:r>
          </a:p>
          <a:p>
            <a:endParaRPr lang="en-US" baseline="0" dirty="0" smtClean="0"/>
          </a:p>
          <a:p>
            <a:r>
              <a:rPr lang="en-US" baseline="0" dirty="0" smtClean="0"/>
              <a:t>Finally, it inject a bit of randomness, we also want to add some uniformly random vectors to continually change the influence with each iteration.</a:t>
            </a:r>
          </a:p>
        </p:txBody>
      </p:sp>
      <p:sp>
        <p:nvSpPr>
          <p:cNvPr id="4" name="Slide Number Placeholder 3"/>
          <p:cNvSpPr>
            <a:spLocks noGrp="1"/>
          </p:cNvSpPr>
          <p:nvPr>
            <p:ph type="sldNum" sz="quarter" idx="10"/>
          </p:nvPr>
        </p:nvSpPr>
        <p:spPr/>
        <p:txBody>
          <a:bodyPr/>
          <a:lstStyle/>
          <a:p>
            <a:fld id="{2612D972-1822-4F95-A8F9-7350AF39EAF6}"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updating the position is as</a:t>
            </a:r>
            <a:r>
              <a:rPr lang="en-US" baseline="0" dirty="0" smtClean="0"/>
              <a:t> simple as taking that new velocity and adding it to the current position of the particle.</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thing you will notice about the previous</a:t>
            </a:r>
            <a:r>
              <a:rPr lang="en-US" baseline="0" dirty="0" smtClean="0"/>
              <a:t> PSO algorithm is the only ‘social interaction’ between the particles in the swarm is from the leader to the rest of the swarm. ‘Non-leader’ particles have no way of sharing information between other particles. </a:t>
            </a:r>
          </a:p>
          <a:p>
            <a:endParaRPr lang="en-US" baseline="0" dirty="0" smtClean="0"/>
          </a:p>
          <a:p>
            <a:r>
              <a:rPr lang="en-US" baseline="0" dirty="0" smtClean="0"/>
              <a:t>This can lead to a more ‘</a:t>
            </a:r>
            <a:r>
              <a:rPr lang="en-US" baseline="0" dirty="0" err="1" smtClean="0"/>
              <a:t>naiive</a:t>
            </a:r>
            <a:r>
              <a:rPr lang="en-US" baseline="0" dirty="0" smtClean="0"/>
              <a:t>’ search as it is common for swarms to converge quickly to the global best without adequately searching the entire search space. </a:t>
            </a:r>
            <a:endParaRPr lang="en-US" dirty="0"/>
          </a:p>
        </p:txBody>
      </p:sp>
      <p:sp>
        <p:nvSpPr>
          <p:cNvPr id="4" name="Slide Number Placeholder 3"/>
          <p:cNvSpPr>
            <a:spLocks noGrp="1"/>
          </p:cNvSpPr>
          <p:nvPr>
            <p:ph type="sldNum" sz="quarter" idx="10"/>
          </p:nvPr>
        </p:nvSpPr>
        <p:spPr/>
        <p:txBody>
          <a:bodyPr/>
          <a:lstStyle/>
          <a:p>
            <a:fld id="{2612D972-1822-4F95-A8F9-7350AF39EAF6}"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combat this, a number of different techniques were tested to have particles share information. Neighborhood Topologies have been tested to allow different combinations of which particles should be able to trade with which particle</a:t>
            </a:r>
          </a:p>
        </p:txBody>
      </p:sp>
      <p:sp>
        <p:nvSpPr>
          <p:cNvPr id="4" name="Slide Number Placeholder 3"/>
          <p:cNvSpPr>
            <a:spLocks noGrp="1"/>
          </p:cNvSpPr>
          <p:nvPr>
            <p:ph type="sldNum" sz="quarter" idx="10"/>
          </p:nvPr>
        </p:nvSpPr>
        <p:spPr/>
        <p:txBody>
          <a:bodyPr/>
          <a:lstStyle/>
          <a:p>
            <a:fld id="{2612D972-1822-4F95-A8F9-7350AF39EAF6}"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C18A04D6-2E92-4D16-A0E2-E78955248F08}" type="datetimeFigureOut">
              <a:rPr lang="en-US" smtClean="0"/>
              <a:t>9/8/2016</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947D195F-C10A-4B86-BE75-CFF5CA774475}" type="slidenum">
              <a:rPr lang="en-US" smtClean="0"/>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18A04D6-2E92-4D16-A0E2-E78955248F08}" type="datetimeFigureOut">
              <a:rPr lang="en-US" smtClean="0"/>
              <a:t>9/8/2016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195F-C10A-4B86-BE75-CFF5CA77447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18A04D6-2E92-4D16-A0E2-E78955248F08}" type="datetimeFigureOut">
              <a:rPr lang="en-US" smtClean="0"/>
              <a:t>9/8/2016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195F-C10A-4B86-BE75-CFF5CA774475}" type="slidenum">
              <a:rPr lang="en-US" smtClean="0"/>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18A04D6-2E92-4D16-A0E2-E78955248F08}" type="datetimeFigureOut">
              <a:rPr lang="en-US" smtClean="0"/>
              <a:t>9/8/2016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D195F-C10A-4B86-BE75-CFF5CA774475}" type="slidenum">
              <a:rPr lang="en-US" smtClean="0"/>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C18A04D6-2E92-4D16-A0E2-E78955248F08}" type="datetimeFigureOut">
              <a:rPr lang="en-US" smtClean="0"/>
              <a:t>9/8/2016</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947D195F-C10A-4B86-BE75-CFF5CA774475}" type="slidenum">
              <a:rPr lang="en-US" smtClean="0"/>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18A04D6-2E92-4D16-A0E2-E78955248F08}" type="datetimeFigureOut">
              <a:rPr lang="en-US" smtClean="0"/>
              <a:t>9/8/2016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195F-C10A-4B86-BE75-CFF5CA774475}" type="slidenum">
              <a:rPr lang="en-US" smtClean="0"/>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C18A04D6-2E92-4D16-A0E2-E78955248F08}" type="datetimeFigureOut">
              <a:rPr lang="en-US" smtClean="0"/>
              <a:t>9/8/2016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7D195F-C10A-4B86-BE75-CFF5CA774475}" type="slidenum">
              <a:rPr lang="en-US" smtClean="0"/>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18A04D6-2E92-4D16-A0E2-E78955248F08}" type="datetimeFigureOut">
              <a:rPr lang="en-US" smtClean="0"/>
              <a:t>9/8/2016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7D195F-C10A-4B86-BE75-CFF5CA774475}" type="slidenum">
              <a:rPr lang="en-US" smtClean="0"/>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8A04D6-2E92-4D16-A0E2-E78955248F08}" type="datetimeFigureOut">
              <a:rPr lang="en-US" smtClean="0"/>
              <a:t>9/8/2016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7D195F-C10A-4B86-BE75-CFF5CA774475}" type="slidenum">
              <a:rPr lang="en-US" smtClean="0"/>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18A04D6-2E92-4D16-A0E2-E78955248F08}" type="datetimeFigureOut">
              <a:rPr lang="en-US" smtClean="0"/>
              <a:t>9/8/2016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195F-C10A-4B86-BE75-CFF5CA774475}"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18A04D6-2E92-4D16-A0E2-E78955248F08}" type="datetimeFigureOut">
              <a:rPr lang="en-US" smtClean="0"/>
              <a:t>9/8/2016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D195F-C10A-4B86-BE75-CFF5CA774475}"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C18A04D6-2E92-4D16-A0E2-E78955248F08}" type="datetimeFigureOut">
              <a:rPr lang="en-US" smtClean="0"/>
              <a:t>9/8/2016</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947D195F-C10A-4B86-BE75-CFF5CA774475}" type="slidenum">
              <a:rPr lang="en-US" smtClean="0"/>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CPSO with Spatially Meaningful Neighbors</a:t>
            </a:r>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Peter Wilson</a:t>
            </a:r>
          </a:p>
          <a:p>
            <a:r>
              <a:rPr lang="en-US" dirty="0" smtClean="0"/>
              <a:t>Supervisor: Professor </a:t>
            </a:r>
            <a:r>
              <a:rPr lang="en-US" dirty="0" err="1" smtClean="0"/>
              <a:t>Ombuki</a:t>
            </a:r>
            <a:r>
              <a:rPr lang="en-US" dirty="0" smtClean="0"/>
              <a:t> Berman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 Cooperation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10</a:t>
            </a:fld>
            <a:endParaRPr lang="en-US"/>
          </a:p>
        </p:txBody>
      </p:sp>
      <p:pic>
        <p:nvPicPr>
          <p:cNvPr id="32772" name="Picture 4" descr="http://www.faithpcbr.org/wp-content/uploads/2011/03/neighbor-graphic.jpg"/>
          <p:cNvPicPr>
            <a:picLocks noChangeAspect="1" noChangeArrowheads="1"/>
          </p:cNvPicPr>
          <p:nvPr/>
        </p:nvPicPr>
        <p:blipFill>
          <a:blip r:embed="rId3"/>
          <a:srcRect/>
          <a:stretch>
            <a:fillRect/>
          </a:stretch>
        </p:blipFill>
        <p:spPr bwMode="auto">
          <a:xfrm>
            <a:off x="838200" y="2133600"/>
            <a:ext cx="7399925" cy="3810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Neighborhood Topologies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11</a:t>
            </a:fld>
            <a:endParaRPr lang="en-US"/>
          </a:p>
        </p:txBody>
      </p:sp>
      <p:pic>
        <p:nvPicPr>
          <p:cNvPr id="35842" name="Picture 2"/>
          <p:cNvPicPr>
            <a:picLocks noGrp="1" noChangeAspect="1" noChangeArrowheads="1"/>
          </p:cNvPicPr>
          <p:nvPr>
            <p:ph sz="quarter" idx="1"/>
          </p:nvPr>
        </p:nvPicPr>
        <p:blipFill>
          <a:blip r:embed="rId3"/>
          <a:stretch>
            <a:fillRect/>
          </a:stretch>
        </p:blipFill>
        <p:spPr bwMode="auto">
          <a:xfrm>
            <a:off x="1662112" y="2273300"/>
            <a:ext cx="5819775" cy="2828925"/>
          </a:xfrm>
          <a:prstGeom prst="rect">
            <a:avLst/>
          </a:prstGeom>
          <a:noFill/>
          <a:ln w="9525">
            <a:noFill/>
            <a:miter lim="800000"/>
            <a:headEnd/>
            <a:tailEnd/>
          </a:ln>
          <a:effectLst/>
        </p:spPr>
      </p:pic>
      <p:sp>
        <p:nvSpPr>
          <p:cNvPr id="6" name="Rectangle 5"/>
          <p:cNvSpPr/>
          <p:nvPr/>
        </p:nvSpPr>
        <p:spPr>
          <a:xfrm>
            <a:off x="6553200" y="2057400"/>
            <a:ext cx="21336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PSO Using Spatially Meaningful 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12</a:t>
            </a:fld>
            <a:endParaRPr lang="en-US"/>
          </a:p>
        </p:txBody>
      </p:sp>
      <p:pic>
        <p:nvPicPr>
          <p:cNvPr id="6" name="Picture 2"/>
          <p:cNvPicPr>
            <a:picLocks noGrp="1" noChangeAspect="1" noChangeArrowheads="1"/>
          </p:cNvPicPr>
          <p:nvPr>
            <p:ph sz="quarter" idx="1"/>
          </p:nvPr>
        </p:nvPicPr>
        <p:blipFill>
          <a:blip r:embed="rId3"/>
          <a:stretch>
            <a:fillRect/>
          </a:stretch>
        </p:blipFill>
        <p:spPr bwMode="auto">
          <a:xfrm>
            <a:off x="1662112" y="2273300"/>
            <a:ext cx="5819775" cy="2828925"/>
          </a:xfrm>
          <a:prstGeom prst="rect">
            <a:avLst/>
          </a:prstGeom>
          <a:noFill/>
          <a:ln w="9525">
            <a:noFill/>
            <a:miter lim="800000"/>
            <a:headEnd/>
            <a:tailEnd/>
          </a:ln>
          <a:effectLst/>
        </p:spPr>
      </p:pic>
      <p:sp>
        <p:nvSpPr>
          <p:cNvPr id="5" name="TextBox 4"/>
          <p:cNvSpPr txBox="1"/>
          <p:nvPr/>
        </p:nvSpPr>
        <p:spPr>
          <a:xfrm>
            <a:off x="71349" y="5867400"/>
            <a:ext cx="9148851" cy="738664"/>
          </a:xfrm>
          <a:prstGeom prst="rect">
            <a:avLst/>
          </a:prstGeom>
          <a:noFill/>
        </p:spPr>
        <p:txBody>
          <a:bodyPr wrap="none" rtlCol="0">
            <a:spAutoFit/>
          </a:bodyPr>
          <a:lstStyle/>
          <a:p>
            <a:r>
              <a:rPr lang="en-US" sz="2400" b="1" dirty="0" smtClean="0"/>
              <a:t>Particle Swarm Optimization with Spatially Meaningful </a:t>
            </a:r>
            <a:r>
              <a:rPr lang="en-US" sz="2400" b="1" dirty="0" err="1" smtClean="0"/>
              <a:t>Neighbours</a:t>
            </a:r>
            <a:r>
              <a:rPr lang="en-US" sz="2400" b="1" dirty="0" smtClean="0"/>
              <a:t> </a:t>
            </a:r>
          </a:p>
          <a:p>
            <a:pPr algn="ctr"/>
            <a:r>
              <a:rPr lang="en-US" dirty="0" smtClean="0"/>
              <a:t>James Lane, </a:t>
            </a:r>
            <a:r>
              <a:rPr lang="en-US" dirty="0" err="1" smtClean="0"/>
              <a:t>Andries</a:t>
            </a:r>
            <a:r>
              <a:rPr lang="en-US" dirty="0" smtClean="0"/>
              <a:t> </a:t>
            </a:r>
            <a:r>
              <a:rPr lang="en-US" dirty="0" err="1" smtClean="0"/>
              <a:t>Engelbrecht</a:t>
            </a:r>
            <a:r>
              <a:rPr lang="en-US" dirty="0" smtClean="0"/>
              <a:t> and James Gain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81400" y="1524000"/>
            <a:ext cx="609600" cy="4800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13</a:t>
            </a:fld>
            <a:endParaRPr lang="en-US"/>
          </a:p>
        </p:txBody>
      </p:sp>
      <p:grpSp>
        <p:nvGrpSpPr>
          <p:cNvPr id="3" name="Group 6"/>
          <p:cNvGrpSpPr/>
          <p:nvPr/>
        </p:nvGrpSpPr>
        <p:grpSpPr>
          <a:xfrm>
            <a:off x="2819400" y="1676400"/>
            <a:ext cx="3581400" cy="4585625"/>
            <a:chOff x="2590800" y="1546808"/>
            <a:chExt cx="3581400" cy="4585625"/>
          </a:xfrm>
        </p:grpSpPr>
        <p:pic>
          <p:nvPicPr>
            <p:cNvPr id="3891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90800" y="2385008"/>
              <a:ext cx="3581400" cy="3747425"/>
            </a:xfrm>
            <a:prstGeom prst="rect">
              <a:avLst/>
            </a:prstGeom>
            <a:noFill/>
            <a:ln w="9525">
              <a:noFill/>
              <a:miter lim="800000"/>
              <a:headEnd/>
              <a:tailEnd/>
            </a:ln>
            <a:effectLst/>
          </p:spPr>
        </p:pic>
        <p:pic>
          <p:nvPicPr>
            <p:cNvPr id="38915"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667000" y="1546808"/>
              <a:ext cx="3486150" cy="891592"/>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14</a:t>
            </a:fld>
            <a:endParaRPr lang="en-US"/>
          </a:p>
        </p:txBody>
      </p:sp>
      <p:sp>
        <p:nvSpPr>
          <p:cNvPr id="3" name="Content Placeholder 2"/>
          <p:cNvSpPr>
            <a:spLocks noGrp="1"/>
          </p:cNvSpPr>
          <p:nvPr>
            <p:ph sz="quarter" idx="1"/>
          </p:nvPr>
        </p:nvSpPr>
        <p:spPr/>
        <p:txBody>
          <a:bodyPr/>
          <a:lstStyle/>
          <a:p>
            <a:r>
              <a:rPr lang="en-US" dirty="0" smtClean="0"/>
              <a:t>Delaunay Triangulation in 2D</a:t>
            </a:r>
          </a:p>
          <a:p>
            <a:pPr lvl="1"/>
            <a:r>
              <a:rPr lang="en-US" dirty="0" smtClean="0"/>
              <a:t>O(</a:t>
            </a:r>
            <a:r>
              <a:rPr lang="en-US" dirty="0" err="1" smtClean="0"/>
              <a:t>nlogn</a:t>
            </a:r>
            <a:r>
              <a:rPr lang="en-US" dirty="0" smtClean="0"/>
              <a:t>)</a:t>
            </a:r>
          </a:p>
          <a:p>
            <a:pPr lvl="1"/>
            <a:endParaRPr lang="en-US" dirty="0" smtClean="0"/>
          </a:p>
          <a:p>
            <a:r>
              <a:rPr lang="en-US" dirty="0" smtClean="0"/>
              <a:t>Delaunay Triangulation in 4D+</a:t>
            </a:r>
          </a:p>
          <a:p>
            <a:pPr lvl="1"/>
            <a:r>
              <a:rPr lang="en-US" dirty="0" smtClean="0"/>
              <a:t>O(n</a:t>
            </a:r>
            <a:r>
              <a:rPr lang="en-US" baseline="30000" dirty="0" smtClean="0"/>
              <a:t>[d/2]+1</a:t>
            </a:r>
            <a:r>
              <a:rPr lang="en-US" dirty="0" smtClean="0"/>
              <a: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PSO</a:t>
            </a:r>
            <a:endParaRPr lang="en-US" dirty="0"/>
          </a:p>
        </p:txBody>
      </p:sp>
      <p:sp>
        <p:nvSpPr>
          <p:cNvPr id="22" name="Slide Number Placeholder 21"/>
          <p:cNvSpPr>
            <a:spLocks noGrp="1"/>
          </p:cNvSpPr>
          <p:nvPr>
            <p:ph type="sldNum" sz="quarter" idx="12"/>
          </p:nvPr>
        </p:nvSpPr>
        <p:spPr/>
        <p:txBody>
          <a:bodyPr/>
          <a:lstStyle/>
          <a:p>
            <a:fld id="{A30A62D2-966C-4F49-AAA3-6DC16171B9A9}" type="slidenum">
              <a:rPr lang="en-US" smtClean="0"/>
              <a:pPr/>
              <a:t>15</a:t>
            </a:fld>
            <a:endParaRPr lang="en-US"/>
          </a:p>
        </p:txBody>
      </p:sp>
      <p:cxnSp>
        <p:nvCxnSpPr>
          <p:cNvPr id="4" name="Straight Arrow Connector 3"/>
          <p:cNvCxnSpPr/>
          <p:nvPr/>
        </p:nvCxnSpPr>
        <p:spPr>
          <a:xfrm flipV="1">
            <a:off x="1219200" y="1687382"/>
            <a:ext cx="0" cy="37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19200" y="5415372"/>
            <a:ext cx="701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86000" y="36987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52800" y="373174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22963" y="45369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81600" y="39273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4732" y="327385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4165" y="225991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57700" y="308918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2812" y="2719857"/>
            <a:ext cx="922176" cy="369332"/>
          </a:xfrm>
          <a:prstGeom prst="rect">
            <a:avLst/>
          </a:prstGeom>
          <a:noFill/>
        </p:spPr>
        <p:txBody>
          <a:bodyPr wrap="none" rtlCol="0">
            <a:spAutoFit/>
          </a:bodyPr>
          <a:lstStyle/>
          <a:p>
            <a:r>
              <a:rPr lang="en-US" dirty="0" smtClean="0"/>
              <a:t>Particle</a:t>
            </a:r>
            <a:endParaRPr lang="en-US" dirty="0"/>
          </a:p>
        </p:txBody>
      </p:sp>
      <p:sp>
        <p:nvSpPr>
          <p:cNvPr id="14" name="TextBox 13"/>
          <p:cNvSpPr txBox="1"/>
          <p:nvPr/>
        </p:nvSpPr>
        <p:spPr>
          <a:xfrm>
            <a:off x="5791200" y="1869989"/>
            <a:ext cx="1300356" cy="369332"/>
          </a:xfrm>
          <a:prstGeom prst="rect">
            <a:avLst/>
          </a:prstGeom>
          <a:noFill/>
        </p:spPr>
        <p:txBody>
          <a:bodyPr wrap="none" rtlCol="0">
            <a:spAutoFit/>
          </a:bodyPr>
          <a:lstStyle/>
          <a:p>
            <a:r>
              <a:rPr lang="en-US" dirty="0" smtClean="0"/>
              <a:t>Global Best</a:t>
            </a:r>
            <a:endParaRPr lang="en-US" dirty="0"/>
          </a:p>
        </p:txBody>
      </p:sp>
      <p:sp>
        <p:nvSpPr>
          <p:cNvPr id="15" name="TextBox 14"/>
          <p:cNvSpPr txBox="1"/>
          <p:nvPr/>
        </p:nvSpPr>
        <p:spPr>
          <a:xfrm>
            <a:off x="4267200" y="5498068"/>
            <a:ext cx="1219200" cy="369332"/>
          </a:xfrm>
          <a:prstGeom prst="rect">
            <a:avLst/>
          </a:prstGeom>
          <a:noFill/>
        </p:spPr>
        <p:txBody>
          <a:bodyPr wrap="square" rtlCol="0">
            <a:spAutoFit/>
          </a:bodyPr>
          <a:lstStyle/>
          <a:p>
            <a:r>
              <a:rPr lang="en-US" dirty="0" smtClean="0"/>
              <a:t>Solutions</a:t>
            </a:r>
            <a:endParaRPr lang="en-US" dirty="0"/>
          </a:p>
        </p:txBody>
      </p:sp>
    </p:spTree>
    <p:extLst>
      <p:ext uri="{BB962C8B-B14F-4D97-AF65-F5344CB8AC3E}">
        <p14:creationId xmlns="" xmlns:p14="http://schemas.microsoft.com/office/powerpoint/2010/main" val="56569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16</a:t>
            </a:fld>
            <a:endParaRPr lang="en-US"/>
          </a:p>
        </p:txBody>
      </p:sp>
      <p:sp>
        <p:nvSpPr>
          <p:cNvPr id="6" name="Title 1"/>
          <p:cNvSpPr txBox="1">
            <a:spLocks/>
          </p:cNvSpPr>
          <p:nvPr/>
        </p:nvSpPr>
        <p:spPr>
          <a:xfrm>
            <a:off x="1371600" y="1981200"/>
            <a:ext cx="6324600" cy="2514600"/>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600" b="1" i="0" u="none" strike="noStrike" kern="1200" cap="none" spc="0" normalizeH="0" baseline="0" noProof="0" dirty="0" smtClean="0">
                <a:ln>
                  <a:noFill/>
                </a:ln>
                <a:solidFill>
                  <a:srgbClr val="FF0000"/>
                </a:solidFill>
                <a:effectLst/>
                <a:uLnTx/>
                <a:uFillTx/>
                <a:latin typeface="+mj-lt"/>
                <a:ea typeface="+mj-ea"/>
                <a:cs typeface="+mj-cs"/>
              </a:rPr>
              <a:t>CPSO</a:t>
            </a:r>
            <a:endParaRPr kumimoji="0" lang="en-US" sz="16600" b="1" i="0" u="none" strike="noStrike" kern="1200" cap="none" spc="0" normalizeH="0" baseline="0" noProof="0" dirty="0">
              <a:ln>
                <a:noFill/>
              </a:ln>
              <a:solidFill>
                <a:srgbClr val="FF0000"/>
              </a:solidFill>
              <a:effectLst/>
              <a:uLnTx/>
              <a:uFillTx/>
              <a:latin typeface="+mj-lt"/>
              <a:ea typeface="+mj-ea"/>
              <a:cs typeface="+mj-cs"/>
            </a:endParaRPr>
          </a:p>
        </p:txBody>
      </p:sp>
      <p:sp>
        <p:nvSpPr>
          <p:cNvPr id="5" name="TextBox 4"/>
          <p:cNvSpPr txBox="1"/>
          <p:nvPr/>
        </p:nvSpPr>
        <p:spPr>
          <a:xfrm>
            <a:off x="304800" y="4572000"/>
            <a:ext cx="8472640" cy="738664"/>
          </a:xfrm>
          <a:prstGeom prst="rect">
            <a:avLst/>
          </a:prstGeom>
          <a:noFill/>
        </p:spPr>
        <p:txBody>
          <a:bodyPr wrap="none" rtlCol="0">
            <a:spAutoFit/>
          </a:bodyPr>
          <a:lstStyle/>
          <a:p>
            <a:r>
              <a:rPr lang="en-US" sz="2400" b="1" dirty="0" smtClean="0"/>
              <a:t>A Cooperative Approach to Particle Swarm Optimization</a:t>
            </a:r>
            <a:endParaRPr lang="en-US" sz="1600" b="1" dirty="0" smtClean="0"/>
          </a:p>
          <a:p>
            <a:pPr algn="ctr"/>
            <a:r>
              <a:rPr lang="en-US" b="1" dirty="0" smtClean="0"/>
              <a:t>Bergh and </a:t>
            </a:r>
            <a:r>
              <a:rPr lang="en-US" b="1" dirty="0" err="1" smtClean="0"/>
              <a:t>Engelbrecht</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CPSO using spatially </a:t>
            </a:r>
            <a:r>
              <a:rPr lang="en-US" dirty="0" smtClean="0"/>
              <a:t>meaningful </a:t>
            </a:r>
            <a:r>
              <a:rPr lang="en-US" dirty="0" smtClean="0"/>
              <a:t>Neighbors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17</a:t>
            </a:fld>
            <a:endParaRPr lang="en-US"/>
          </a:p>
        </p:txBody>
      </p:sp>
      <p:pic>
        <p:nvPicPr>
          <p:cNvPr id="28674" name="Picture 2" descr="http://insights.dice.com/wp-content/uploads/2012/05/shutterstock_76890058-618x430.jpg"/>
          <p:cNvPicPr>
            <a:picLocks noChangeAspect="1" noChangeArrowheads="1"/>
          </p:cNvPicPr>
          <p:nvPr/>
        </p:nvPicPr>
        <p:blipFill>
          <a:blip r:embed="rId3"/>
          <a:srcRect/>
          <a:stretch>
            <a:fillRect/>
          </a:stretch>
        </p:blipFill>
        <p:spPr bwMode="auto">
          <a:xfrm>
            <a:off x="1447800" y="1828800"/>
            <a:ext cx="5886450" cy="409575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CPSO Variants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18</a:t>
            </a:fld>
            <a:endParaRPr lang="en-US"/>
          </a:p>
        </p:txBody>
      </p:sp>
      <p:graphicFrame>
        <p:nvGraphicFramePr>
          <p:cNvPr id="6" name="Content Placeholder 5"/>
          <p:cNvGraphicFramePr>
            <a:graphicFrameLocks noGrp="1"/>
          </p:cNvGraphicFramePr>
          <p:nvPr>
            <p:ph sz="quarter" idx="1"/>
          </p:nvPr>
        </p:nvGraphicFramePr>
        <p:xfrm>
          <a:off x="457200" y="1219200"/>
          <a:ext cx="8229600" cy="46863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b="1" dirty="0"/>
                        <a:t>Algorithm</a:t>
                      </a:r>
                    </a:p>
                  </a:txBody>
                  <a:tcPr marL="123825" marR="123825" marT="57150" marB="57150" anchor="ctr"/>
                </a:tc>
                <a:tc>
                  <a:txBody>
                    <a:bodyPr/>
                    <a:lstStyle/>
                    <a:p>
                      <a:r>
                        <a:rPr lang="en-US" b="1"/>
                        <a:t>Description</a:t>
                      </a:r>
                    </a:p>
                  </a:txBody>
                  <a:tcPr marL="123825" marR="123825" marT="57150" marB="57150" anchor="ctr"/>
                </a:tc>
              </a:tr>
              <a:tr h="370840">
                <a:tc>
                  <a:txBody>
                    <a:bodyPr/>
                    <a:lstStyle/>
                    <a:p>
                      <a:r>
                        <a:rPr lang="en-US" sz="1200" b="1" dirty="0"/>
                        <a:t>PSO</a:t>
                      </a:r>
                      <a:endParaRPr lang="en-US" sz="1200" dirty="0"/>
                    </a:p>
                  </a:txBody>
                  <a:tcPr marL="123825" marR="123825" marT="57150" marB="57150" anchor="ctr"/>
                </a:tc>
                <a:tc>
                  <a:txBody>
                    <a:bodyPr/>
                    <a:lstStyle/>
                    <a:p>
                      <a:r>
                        <a:rPr lang="en-US" sz="1200"/>
                        <a:t>For comparison’s sake, all CPSO variants will be compared to the standard PSO algorithm to ensure either of the changes lead to a meaningful beneﬁt. All the values will be identical to their CPSO counterparts.</a:t>
                      </a:r>
                    </a:p>
                  </a:txBody>
                  <a:tcPr marL="123825" marR="123825" marT="57150" marB="57150" anchor="ctr"/>
                </a:tc>
              </a:tr>
              <a:tr h="370840">
                <a:tc>
                  <a:txBody>
                    <a:bodyPr/>
                    <a:lstStyle/>
                    <a:p>
                      <a:r>
                        <a:rPr lang="en-US" sz="1200" b="1" dirty="0"/>
                        <a:t>CPSO-S</a:t>
                      </a:r>
                      <a:endParaRPr lang="en-US" sz="1200" dirty="0"/>
                    </a:p>
                  </a:txBody>
                  <a:tcPr marL="123825" marR="123825" marT="57150" marB="57150" anchor="ctr"/>
                </a:tc>
                <a:tc>
                  <a:txBody>
                    <a:bodyPr/>
                    <a:lstStyle/>
                    <a:p>
                      <a:r>
                        <a:rPr lang="en-US" sz="1200" dirty="0"/>
                        <a:t>This variant restricts each swarm to just one dimension. It solves all dimensions dependently of each other. In problems of a single dimension, the distances are easily calculated directly instead of using the Delaunay Triangulation algorithm. This is due to Delaunay Triangulation not working for problems under 2 dimensions.</a:t>
                      </a:r>
                    </a:p>
                  </a:txBody>
                  <a:tcPr marL="123825" marR="123825" marT="57150" marB="57150" anchor="ctr"/>
                </a:tc>
              </a:tr>
              <a:tr h="370840">
                <a:tc>
                  <a:txBody>
                    <a:bodyPr/>
                    <a:lstStyle/>
                    <a:p>
                      <a:r>
                        <a:rPr lang="en-US" sz="1200" b="1"/>
                        <a:t>CPSO-Sk</a:t>
                      </a:r>
                      <a:endParaRPr lang="en-US" sz="1200"/>
                    </a:p>
                  </a:txBody>
                  <a:tcPr marL="123825" marR="123825" marT="57150" marB="57150" anchor="ctr"/>
                </a:tc>
                <a:tc>
                  <a:txBody>
                    <a:bodyPr/>
                    <a:lstStyle/>
                    <a:p>
                      <a:r>
                        <a:rPr lang="en-US" sz="1200" dirty="0"/>
                        <a:t>Due to Delaunay Triangulation being limited to just 2 and 3 dimensions, a k needed to be selected in which the swarm is divided into 2 or 3 dimension chunks. For the purposes of this test, swarms were divided as such that each swarm solves 2 dimensions. (k = dimensions/2)</a:t>
                      </a:r>
                    </a:p>
                  </a:txBody>
                  <a:tcPr marL="123825" marR="123825" marT="57150" marB="57150" anchor="ctr"/>
                </a:tc>
              </a:tr>
              <a:tr h="370840">
                <a:tc>
                  <a:txBody>
                    <a:bodyPr/>
                    <a:lstStyle/>
                    <a:p>
                      <a:r>
                        <a:rPr lang="en-US" sz="1200" b="1"/>
                        <a:t>CPSO-Rk</a:t>
                      </a:r>
                      <a:endParaRPr lang="en-US" sz="1200"/>
                    </a:p>
                  </a:txBody>
                  <a:tcPr marL="123825" marR="123825" marT="57150" marB="57150" anchor="ctr"/>
                </a:tc>
                <a:tc>
                  <a:txBody>
                    <a:bodyPr/>
                    <a:lstStyle/>
                    <a:p>
                      <a:r>
                        <a:rPr lang="en-US" sz="1200" dirty="0"/>
                        <a:t>The Algorithm was altered to ensure all the random swarms are selected to only be between 1 and 3 dimensions to ensure the spatially </a:t>
                      </a:r>
                      <a:r>
                        <a:rPr lang="en-US" sz="1200" dirty="0" err="1"/>
                        <a:t>signiﬁcant</a:t>
                      </a:r>
                      <a:r>
                        <a:rPr lang="en-US" sz="1200" dirty="0"/>
                        <a:t> neighbors algorithm works. The number of swarms is set to half that of the overall dimensions to allow for an even distribution of 1 dimension and 3 dimensional swarms.</a:t>
                      </a:r>
                    </a:p>
                  </a:txBody>
                  <a:tcPr marL="123825" marR="123825" marT="57150" marB="57150" anchor="ct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19</a:t>
            </a:fld>
            <a:endParaRPr lang="en-US"/>
          </a:p>
        </p:txBody>
      </p:sp>
      <p:pic>
        <p:nvPicPr>
          <p:cNvPr id="6" name="Picture 5" descr="Function_Criteria.PNG"/>
          <p:cNvPicPr>
            <a:picLocks noChangeAspect="1"/>
          </p:cNvPicPr>
          <p:nvPr/>
        </p:nvPicPr>
        <p:blipFill>
          <a:blip r:embed="rId3"/>
          <a:stretch>
            <a:fillRect/>
          </a:stretch>
        </p:blipFill>
        <p:spPr>
          <a:xfrm>
            <a:off x="4876800" y="2667000"/>
            <a:ext cx="3305637" cy="1543265"/>
          </a:xfrm>
          <a:prstGeom prst="rect">
            <a:avLst/>
          </a:prstGeom>
        </p:spPr>
      </p:pic>
      <p:pic>
        <p:nvPicPr>
          <p:cNvPr id="7" name="Picture 6" descr="Ackley.PNG"/>
          <p:cNvPicPr>
            <a:picLocks noChangeAspect="1"/>
          </p:cNvPicPr>
          <p:nvPr/>
        </p:nvPicPr>
        <p:blipFill>
          <a:blip r:embed="rId4"/>
          <a:stretch>
            <a:fillRect/>
          </a:stretch>
        </p:blipFill>
        <p:spPr>
          <a:xfrm>
            <a:off x="1447800" y="5029200"/>
            <a:ext cx="3334216" cy="714475"/>
          </a:xfrm>
          <a:prstGeom prst="rect">
            <a:avLst/>
          </a:prstGeom>
        </p:spPr>
      </p:pic>
      <p:pic>
        <p:nvPicPr>
          <p:cNvPr id="8" name="Picture 7" descr="Griewanck.PNG"/>
          <p:cNvPicPr>
            <a:picLocks noChangeAspect="1"/>
          </p:cNvPicPr>
          <p:nvPr/>
        </p:nvPicPr>
        <p:blipFill>
          <a:blip r:embed="rId5"/>
          <a:stretch>
            <a:fillRect/>
          </a:stretch>
        </p:blipFill>
        <p:spPr>
          <a:xfrm>
            <a:off x="1371600" y="4038600"/>
            <a:ext cx="2362530" cy="638264"/>
          </a:xfrm>
          <a:prstGeom prst="rect">
            <a:avLst/>
          </a:prstGeom>
        </p:spPr>
      </p:pic>
      <p:pic>
        <p:nvPicPr>
          <p:cNvPr id="9" name="Picture 8" descr="Rastrigin.PNG"/>
          <p:cNvPicPr>
            <a:picLocks noChangeAspect="1"/>
          </p:cNvPicPr>
          <p:nvPr/>
        </p:nvPicPr>
        <p:blipFill>
          <a:blip r:embed="rId6"/>
          <a:stretch>
            <a:fillRect/>
          </a:stretch>
        </p:blipFill>
        <p:spPr>
          <a:xfrm>
            <a:off x="1371600" y="1828800"/>
            <a:ext cx="2267267" cy="676369"/>
          </a:xfrm>
          <a:prstGeom prst="rect">
            <a:avLst/>
          </a:prstGeom>
        </p:spPr>
      </p:pic>
      <p:pic>
        <p:nvPicPr>
          <p:cNvPr id="10" name="Picture 9" descr="Rosenbrock.PNG"/>
          <p:cNvPicPr>
            <a:picLocks noChangeAspect="1"/>
          </p:cNvPicPr>
          <p:nvPr/>
        </p:nvPicPr>
        <p:blipFill>
          <a:blip r:embed="rId7"/>
          <a:stretch>
            <a:fillRect/>
          </a:stretch>
        </p:blipFill>
        <p:spPr>
          <a:xfrm>
            <a:off x="1447800" y="2971800"/>
            <a:ext cx="2276793" cy="647790"/>
          </a:xfrm>
          <a:prstGeom prst="rect">
            <a:avLst/>
          </a:prstGeom>
        </p:spPr>
      </p:pic>
      <p:sp>
        <p:nvSpPr>
          <p:cNvPr id="11" name="TextBox 10"/>
          <p:cNvSpPr txBox="1"/>
          <p:nvPr/>
        </p:nvSpPr>
        <p:spPr>
          <a:xfrm>
            <a:off x="1066800" y="1600200"/>
            <a:ext cx="1045479" cy="369332"/>
          </a:xfrm>
          <a:prstGeom prst="rect">
            <a:avLst/>
          </a:prstGeom>
          <a:noFill/>
        </p:spPr>
        <p:txBody>
          <a:bodyPr wrap="none" rtlCol="0">
            <a:spAutoFit/>
          </a:bodyPr>
          <a:lstStyle/>
          <a:p>
            <a:r>
              <a:rPr lang="en-US" dirty="0" err="1" smtClean="0"/>
              <a:t>Rastrigin</a:t>
            </a:r>
            <a:r>
              <a:rPr lang="en-US" dirty="0" smtClean="0"/>
              <a:t>:</a:t>
            </a:r>
            <a:endParaRPr lang="en-US" dirty="0"/>
          </a:p>
        </p:txBody>
      </p:sp>
      <p:sp>
        <p:nvSpPr>
          <p:cNvPr id="12" name="TextBox 11"/>
          <p:cNvSpPr txBox="1"/>
          <p:nvPr/>
        </p:nvSpPr>
        <p:spPr>
          <a:xfrm>
            <a:off x="1143000" y="2667000"/>
            <a:ext cx="1355499" cy="369332"/>
          </a:xfrm>
          <a:prstGeom prst="rect">
            <a:avLst/>
          </a:prstGeom>
          <a:noFill/>
        </p:spPr>
        <p:txBody>
          <a:bodyPr wrap="none" rtlCol="0">
            <a:spAutoFit/>
          </a:bodyPr>
          <a:lstStyle/>
          <a:p>
            <a:r>
              <a:rPr lang="en-US" dirty="0" err="1" smtClean="0"/>
              <a:t>Rosenbrock</a:t>
            </a:r>
            <a:r>
              <a:rPr lang="en-US" dirty="0" smtClean="0"/>
              <a:t>:</a:t>
            </a:r>
            <a:endParaRPr lang="en-US" dirty="0"/>
          </a:p>
        </p:txBody>
      </p:sp>
      <p:sp>
        <p:nvSpPr>
          <p:cNvPr id="13" name="TextBox 12"/>
          <p:cNvSpPr txBox="1"/>
          <p:nvPr/>
        </p:nvSpPr>
        <p:spPr>
          <a:xfrm>
            <a:off x="1219200" y="3810000"/>
            <a:ext cx="1248803" cy="369332"/>
          </a:xfrm>
          <a:prstGeom prst="rect">
            <a:avLst/>
          </a:prstGeom>
          <a:noFill/>
        </p:spPr>
        <p:txBody>
          <a:bodyPr wrap="none" rtlCol="0">
            <a:spAutoFit/>
          </a:bodyPr>
          <a:lstStyle/>
          <a:p>
            <a:r>
              <a:rPr lang="en-US" dirty="0" err="1" smtClean="0"/>
              <a:t>Griewanck</a:t>
            </a:r>
            <a:r>
              <a:rPr lang="en-US" dirty="0" smtClean="0"/>
              <a:t>:</a:t>
            </a:r>
          </a:p>
        </p:txBody>
      </p:sp>
      <p:sp>
        <p:nvSpPr>
          <p:cNvPr id="14" name="TextBox 13"/>
          <p:cNvSpPr txBox="1"/>
          <p:nvPr/>
        </p:nvSpPr>
        <p:spPr>
          <a:xfrm>
            <a:off x="1295400" y="4876800"/>
            <a:ext cx="860877" cy="369332"/>
          </a:xfrm>
          <a:prstGeom prst="rect">
            <a:avLst/>
          </a:prstGeom>
          <a:noFill/>
        </p:spPr>
        <p:txBody>
          <a:bodyPr wrap="none" rtlCol="0">
            <a:spAutoFit/>
          </a:bodyPr>
          <a:lstStyle/>
          <a:p>
            <a:r>
              <a:rPr lang="en-US" dirty="0" smtClean="0"/>
              <a:t>Ackley: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sz="quarter"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graphicFrame>
        <p:nvGraphicFramePr>
          <p:cNvPr id="4" name="Content Placeholder 3"/>
          <p:cNvGraphicFramePr>
            <a:graphicFrameLocks noGrp="1"/>
          </p:cNvGraphicFramePr>
          <p:nvPr>
            <p:ph sz="quarter" idx="1"/>
          </p:nvPr>
        </p:nvGraphicFramePr>
        <p:xfrm>
          <a:off x="457200" y="1219200"/>
          <a:ext cx="8229600" cy="49149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b="1" dirty="0"/>
                        <a:t>Property</a:t>
                      </a:r>
                    </a:p>
                  </a:txBody>
                  <a:tcPr marL="123825" marR="123825" marT="57150" marB="57150" anchor="ctr"/>
                </a:tc>
                <a:tc>
                  <a:txBody>
                    <a:bodyPr/>
                    <a:lstStyle/>
                    <a:p>
                      <a:r>
                        <a:rPr lang="en-US" b="1"/>
                        <a:t>Value</a:t>
                      </a:r>
                    </a:p>
                  </a:txBody>
                  <a:tcPr marL="123825" marR="123825" marT="57150" marB="57150" anchor="ctr"/>
                </a:tc>
              </a:tr>
              <a:tr h="370840">
                <a:tc>
                  <a:txBody>
                    <a:bodyPr/>
                    <a:lstStyle/>
                    <a:p>
                      <a:r>
                        <a:rPr lang="en-US"/>
                        <a:t>Social Weight (</a:t>
                      </a:r>
                      <a:r>
                        <a:rPr lang="el-GR"/>
                        <a:t>λ)</a:t>
                      </a:r>
                    </a:p>
                  </a:txBody>
                  <a:tcPr marL="123825" marR="123825" marT="57150" marB="57150" anchor="ctr"/>
                </a:tc>
                <a:tc>
                  <a:txBody>
                    <a:bodyPr/>
                    <a:lstStyle/>
                    <a:p>
                      <a:r>
                        <a:rPr lang="en-US"/>
                        <a:t>1.49</a:t>
                      </a:r>
                    </a:p>
                  </a:txBody>
                  <a:tcPr marL="123825" marR="123825" marT="57150" marB="57150" anchor="ctr"/>
                </a:tc>
              </a:tr>
              <a:tr h="370840">
                <a:tc>
                  <a:txBody>
                    <a:bodyPr/>
                    <a:lstStyle/>
                    <a:p>
                      <a:r>
                        <a:rPr lang="en-US"/>
                        <a:t>Cognitive Weight (</a:t>
                      </a:r>
                      <a:r>
                        <a:rPr lang="el-GR"/>
                        <a:t>ω)</a:t>
                      </a:r>
                    </a:p>
                  </a:txBody>
                  <a:tcPr marL="123825" marR="123825" marT="57150" marB="57150" anchor="ctr"/>
                </a:tc>
                <a:tc>
                  <a:txBody>
                    <a:bodyPr/>
                    <a:lstStyle/>
                    <a:p>
                      <a:r>
                        <a:rPr lang="en-US"/>
                        <a:t>1.49</a:t>
                      </a:r>
                    </a:p>
                  </a:txBody>
                  <a:tcPr marL="123825" marR="123825" marT="57150" marB="57150" anchor="ctr"/>
                </a:tc>
              </a:tr>
              <a:tr h="370840">
                <a:tc>
                  <a:txBody>
                    <a:bodyPr/>
                    <a:lstStyle/>
                    <a:p>
                      <a:r>
                        <a:rPr lang="en-US" dirty="0"/>
                        <a:t>Inertial Weight (</a:t>
                      </a:r>
                      <a:r>
                        <a:rPr lang="el-GR" dirty="0"/>
                        <a:t>α)</a:t>
                      </a:r>
                    </a:p>
                  </a:txBody>
                  <a:tcPr marL="123825" marR="123825" marT="57150" marB="57150" anchor="ctr"/>
                </a:tc>
                <a:tc>
                  <a:txBody>
                    <a:bodyPr/>
                    <a:lstStyle/>
                    <a:p>
                      <a:r>
                        <a:rPr lang="en-US"/>
                        <a:t>starts at 1 and linearly decreases with each iteration, ultimately hitting 0 on the last iteration</a:t>
                      </a:r>
                    </a:p>
                  </a:txBody>
                  <a:tcPr marL="123825" marR="123825" marT="57150" marB="57150" anchor="ctr"/>
                </a:tc>
              </a:tr>
              <a:tr h="370840">
                <a:tc>
                  <a:txBody>
                    <a:bodyPr/>
                    <a:lstStyle/>
                    <a:p>
                      <a:r>
                        <a:rPr lang="en-US"/>
                        <a:t>Max Velocity (Vmax)</a:t>
                      </a:r>
                    </a:p>
                  </a:txBody>
                  <a:tcPr marL="123825" marR="123825" marT="57150" marB="57150" anchor="ctr"/>
                </a:tc>
                <a:tc>
                  <a:txBody>
                    <a:bodyPr/>
                    <a:lstStyle/>
                    <a:p>
                      <a:r>
                        <a:rPr lang="en-US"/>
                        <a:t>clamped to the domain of the function</a:t>
                      </a:r>
                    </a:p>
                  </a:txBody>
                  <a:tcPr marL="123825" marR="123825" marT="57150" marB="57150" anchor="ctr"/>
                </a:tc>
              </a:tr>
              <a:tr h="370840">
                <a:tc>
                  <a:txBody>
                    <a:bodyPr/>
                    <a:lstStyle/>
                    <a:p>
                      <a:r>
                        <a:rPr lang="en-US"/>
                        <a:t>Max Position (Pmax)</a:t>
                      </a:r>
                    </a:p>
                  </a:txBody>
                  <a:tcPr marL="123825" marR="123825" marT="57150" marB="57150" anchor="ctr"/>
                </a:tc>
                <a:tc>
                  <a:txBody>
                    <a:bodyPr/>
                    <a:lstStyle/>
                    <a:p>
                      <a:r>
                        <a:rPr lang="en-US"/>
                        <a:t>also clamped to the domain of the function</a:t>
                      </a:r>
                    </a:p>
                  </a:txBody>
                  <a:tcPr marL="123825" marR="123825" marT="57150" marB="57150" anchor="ctr"/>
                </a:tc>
              </a:tr>
              <a:tr h="370840">
                <a:tc>
                  <a:txBody>
                    <a:bodyPr/>
                    <a:lstStyle/>
                    <a:p>
                      <a:r>
                        <a:rPr lang="en-US"/>
                        <a:t>Particle Count</a:t>
                      </a:r>
                    </a:p>
                  </a:txBody>
                  <a:tcPr marL="123825" marR="123825" marT="57150" marB="57150" anchor="ctr"/>
                </a:tc>
                <a:tc>
                  <a:txBody>
                    <a:bodyPr/>
                    <a:lstStyle/>
                    <a:p>
                      <a:r>
                        <a:rPr lang="en-US" dirty="0"/>
                        <a:t>particles are evenly distributed among the swarms in the algorithm. for example, if the particle count is set to 100 and the CPSO has 10 </a:t>
                      </a:r>
                      <a:r>
                        <a:rPr lang="en-US" dirty="0" err="1"/>
                        <a:t>diﬀerent</a:t>
                      </a:r>
                      <a:r>
                        <a:rPr lang="en-US" dirty="0"/>
                        <a:t> swarms, each swarm will only have 10 particles to solve its particular </a:t>
                      </a:r>
                      <a:r>
                        <a:rPr lang="en-US" dirty="0" err="1"/>
                        <a:t>subproblem</a:t>
                      </a:r>
                      <a:endParaRPr lang="en-US" dirty="0"/>
                    </a:p>
                  </a:txBody>
                  <a:tcPr marL="123825" marR="123825" marT="57150" marB="5715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Low Dimension</a:t>
            </a:r>
            <a:endParaRPr lang="en-US" dirty="0"/>
          </a:p>
        </p:txBody>
      </p:sp>
      <p:sp>
        <p:nvSpPr>
          <p:cNvPr id="3" name="Content Placeholder 2"/>
          <p:cNvSpPr>
            <a:spLocks noGrp="1"/>
          </p:cNvSpPr>
          <p:nvPr>
            <p:ph sz="quarter" idx="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descr="Ackley-Small.PNG"/>
          <p:cNvPicPr>
            <a:picLocks noGrp="1" noChangeAspect="1"/>
          </p:cNvPicPr>
          <p:nvPr>
            <p:ph sz="quarter" idx="1"/>
          </p:nvPr>
        </p:nvPicPr>
        <p:blipFill>
          <a:blip r:embed="rId2"/>
          <a:stretch>
            <a:fillRect/>
          </a:stretch>
        </p:blipFill>
        <p:spPr>
          <a:xfrm>
            <a:off x="4495800" y="3810000"/>
            <a:ext cx="4373334" cy="2391226"/>
          </a:xfrm>
        </p:spPr>
      </p:pic>
      <p:pic>
        <p:nvPicPr>
          <p:cNvPr id="5" name="Picture 4" descr="Griewanck-Small.PNG"/>
          <p:cNvPicPr>
            <a:picLocks noChangeAspect="1"/>
          </p:cNvPicPr>
          <p:nvPr/>
        </p:nvPicPr>
        <p:blipFill>
          <a:blip r:embed="rId3"/>
          <a:stretch>
            <a:fillRect/>
          </a:stretch>
        </p:blipFill>
        <p:spPr>
          <a:xfrm>
            <a:off x="152400" y="3810000"/>
            <a:ext cx="4343400" cy="2388515"/>
          </a:xfrm>
          <a:prstGeom prst="rect">
            <a:avLst/>
          </a:prstGeom>
        </p:spPr>
      </p:pic>
      <p:pic>
        <p:nvPicPr>
          <p:cNvPr id="6" name="Picture 5" descr="Rastrigin-Small.PNG"/>
          <p:cNvPicPr>
            <a:picLocks noChangeAspect="1"/>
          </p:cNvPicPr>
          <p:nvPr/>
        </p:nvPicPr>
        <p:blipFill>
          <a:blip r:embed="rId4"/>
          <a:stretch>
            <a:fillRect/>
          </a:stretch>
        </p:blipFill>
        <p:spPr>
          <a:xfrm>
            <a:off x="76200" y="1219200"/>
            <a:ext cx="4426303" cy="2438400"/>
          </a:xfrm>
          <a:prstGeom prst="rect">
            <a:avLst/>
          </a:prstGeom>
        </p:spPr>
      </p:pic>
      <p:pic>
        <p:nvPicPr>
          <p:cNvPr id="7" name="Picture 6" descr="Rosenbrock-Small.PNG"/>
          <p:cNvPicPr>
            <a:picLocks noChangeAspect="1"/>
          </p:cNvPicPr>
          <p:nvPr/>
        </p:nvPicPr>
        <p:blipFill>
          <a:blip r:embed="rId5"/>
          <a:stretch>
            <a:fillRect/>
          </a:stretch>
        </p:blipFill>
        <p:spPr>
          <a:xfrm>
            <a:off x="4572000" y="1258129"/>
            <a:ext cx="4363261" cy="242482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High Dimensions</a:t>
            </a:r>
            <a:endParaRPr lang="en-US" dirty="0"/>
          </a:p>
        </p:txBody>
      </p:sp>
      <p:sp>
        <p:nvSpPr>
          <p:cNvPr id="3" name="Content Placeholder 2"/>
          <p:cNvSpPr>
            <a:spLocks noGrp="1"/>
          </p:cNvSpPr>
          <p:nvPr>
            <p:ph sz="quarter" idx="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descr="Ackley-Large.PNG"/>
          <p:cNvPicPr>
            <a:picLocks noGrp="1" noChangeAspect="1"/>
          </p:cNvPicPr>
          <p:nvPr>
            <p:ph sz="quarter" idx="1"/>
          </p:nvPr>
        </p:nvPicPr>
        <p:blipFill>
          <a:blip r:embed="rId2"/>
          <a:stretch>
            <a:fillRect/>
          </a:stretch>
        </p:blipFill>
        <p:spPr>
          <a:xfrm>
            <a:off x="4648200" y="3810000"/>
            <a:ext cx="4176019" cy="2243428"/>
          </a:xfrm>
        </p:spPr>
      </p:pic>
      <p:pic>
        <p:nvPicPr>
          <p:cNvPr id="5" name="Picture 4" descr="Griewanck-Large.PNG"/>
          <p:cNvPicPr>
            <a:picLocks noChangeAspect="1"/>
          </p:cNvPicPr>
          <p:nvPr/>
        </p:nvPicPr>
        <p:blipFill>
          <a:blip r:embed="rId3"/>
          <a:stretch>
            <a:fillRect/>
          </a:stretch>
        </p:blipFill>
        <p:spPr>
          <a:xfrm>
            <a:off x="457200" y="3810000"/>
            <a:ext cx="4176019" cy="2243428"/>
          </a:xfrm>
          <a:prstGeom prst="rect">
            <a:avLst/>
          </a:prstGeom>
        </p:spPr>
      </p:pic>
      <p:pic>
        <p:nvPicPr>
          <p:cNvPr id="6" name="Picture 5" descr="Rastrigin-Large.PNG"/>
          <p:cNvPicPr>
            <a:picLocks noChangeAspect="1"/>
          </p:cNvPicPr>
          <p:nvPr/>
        </p:nvPicPr>
        <p:blipFill>
          <a:blip r:embed="rId4"/>
          <a:stretch>
            <a:fillRect/>
          </a:stretch>
        </p:blipFill>
        <p:spPr>
          <a:xfrm>
            <a:off x="381000" y="1371600"/>
            <a:ext cx="4182776" cy="2256942"/>
          </a:xfrm>
          <a:prstGeom prst="rect">
            <a:avLst/>
          </a:prstGeom>
        </p:spPr>
      </p:pic>
      <p:pic>
        <p:nvPicPr>
          <p:cNvPr id="7" name="Picture 6" descr="Rosenbrock-Large.PNG"/>
          <p:cNvPicPr>
            <a:picLocks noChangeAspect="1"/>
          </p:cNvPicPr>
          <p:nvPr/>
        </p:nvPicPr>
        <p:blipFill>
          <a:blip r:embed="rId5"/>
          <a:stretch>
            <a:fillRect/>
          </a:stretch>
        </p:blipFill>
        <p:spPr>
          <a:xfrm>
            <a:off x="4648200" y="1371600"/>
            <a:ext cx="4155747" cy="22434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quarter" idx="1"/>
          </p:nvPr>
        </p:nvSpPr>
        <p:spPr/>
        <p:txBody>
          <a:bodyPr>
            <a:normAutofit fontScale="55000" lnSpcReduction="20000"/>
          </a:bodyPr>
          <a:lstStyle/>
          <a:p>
            <a:r>
              <a:rPr lang="en-US" dirty="0" smtClean="0"/>
              <a:t>[1] J. Blackwell R. Kennedy. Particle swarm optimization. Swarm </a:t>
            </a:r>
            <a:r>
              <a:rPr lang="en-US" dirty="0" err="1" smtClean="0"/>
              <a:t>Itelligence</a:t>
            </a:r>
            <a:r>
              <a:rPr lang="en-US" dirty="0" smtClean="0"/>
              <a:t>, 1:33–57.</a:t>
            </a:r>
          </a:p>
          <a:p>
            <a:r>
              <a:rPr lang="en-US" dirty="0" smtClean="0"/>
              <a:t>[2] </a:t>
            </a:r>
            <a:r>
              <a:rPr lang="en-US" dirty="0" err="1" smtClean="0"/>
              <a:t>Andries</a:t>
            </a:r>
            <a:r>
              <a:rPr lang="en-US" dirty="0" smtClean="0"/>
              <a:t> </a:t>
            </a:r>
            <a:r>
              <a:rPr lang="en-US" dirty="0" err="1" smtClean="0"/>
              <a:t>Engelbrecht</a:t>
            </a:r>
            <a:r>
              <a:rPr lang="en-US" dirty="0" smtClean="0"/>
              <a:t> James Lane and James Gain. Particle swarm optimization </a:t>
            </a:r>
            <a:r>
              <a:rPr lang="en-US" dirty="0" smtClean="0"/>
              <a:t>with spatially </a:t>
            </a:r>
            <a:r>
              <a:rPr lang="en-US" dirty="0" smtClean="0"/>
              <a:t>meaningful </a:t>
            </a:r>
            <a:r>
              <a:rPr lang="en-US" dirty="0" err="1" smtClean="0"/>
              <a:t>neighbours</a:t>
            </a:r>
            <a:r>
              <a:rPr lang="en-US" dirty="0" smtClean="0"/>
              <a:t>. Swarm Intelligence Symposium, September 2008.</a:t>
            </a:r>
          </a:p>
          <a:p>
            <a:r>
              <a:rPr lang="en-US" dirty="0" smtClean="0"/>
              <a:t>[3] </a:t>
            </a:r>
            <a:r>
              <a:rPr lang="en-US" dirty="0" err="1" smtClean="0"/>
              <a:t>Mu˜noz</a:t>
            </a:r>
            <a:r>
              <a:rPr lang="en-US" dirty="0" smtClean="0"/>
              <a:t> Zavala Angel Eduardo. A comparison study of </a:t>
            </a:r>
            <a:r>
              <a:rPr lang="en-US" dirty="0" err="1" smtClean="0"/>
              <a:t>pso</a:t>
            </a:r>
            <a:r>
              <a:rPr lang="en-US" dirty="0" smtClean="0"/>
              <a:t> neighborhoods. </a:t>
            </a:r>
            <a:r>
              <a:rPr lang="en-US" dirty="0" smtClean="0"/>
              <a:t>EVOLVE - </a:t>
            </a:r>
            <a:r>
              <a:rPr lang="en-US" dirty="0" smtClean="0"/>
              <a:t>A Bridge between Probability, Set Oriented </a:t>
            </a:r>
            <a:r>
              <a:rPr lang="en-US" dirty="0" err="1" smtClean="0"/>
              <a:t>Numerics</a:t>
            </a:r>
            <a:r>
              <a:rPr lang="en-US" dirty="0" smtClean="0"/>
              <a:t>, and Evolutionary </a:t>
            </a:r>
            <a:r>
              <a:rPr lang="en-US" dirty="0" smtClean="0"/>
              <a:t>Computation II</a:t>
            </a:r>
            <a:r>
              <a:rPr lang="en-US" dirty="0" smtClean="0"/>
              <a:t>, 175:251–265.</a:t>
            </a:r>
          </a:p>
          <a:p>
            <a:r>
              <a:rPr lang="en-US" dirty="0" smtClean="0"/>
              <a:t>[4] </a:t>
            </a:r>
            <a:r>
              <a:rPr lang="en-US" dirty="0" err="1" smtClean="0"/>
              <a:t>Gjacquenot</a:t>
            </a:r>
            <a:r>
              <a:rPr lang="en-US" dirty="0" smtClean="0"/>
              <a:t>. Delaunay </a:t>
            </a:r>
            <a:r>
              <a:rPr lang="en-US" dirty="0" err="1" smtClean="0"/>
              <a:t>circumcircles</a:t>
            </a:r>
            <a:r>
              <a:rPr lang="en-US" dirty="0" smtClean="0"/>
              <a:t> </a:t>
            </a:r>
            <a:r>
              <a:rPr lang="en-US" dirty="0" err="1" smtClean="0"/>
              <a:t>vectorial</a:t>
            </a:r>
            <a:r>
              <a:rPr lang="en-US" dirty="0" smtClean="0"/>
              <a:t>. [Online; accessed May 3 2016].</a:t>
            </a:r>
          </a:p>
          <a:p>
            <a:r>
              <a:rPr lang="en-US" dirty="0" smtClean="0"/>
              <a:t>[5] Jose Gabriel </a:t>
            </a:r>
            <a:r>
              <a:rPr lang="en-US" dirty="0" err="1" smtClean="0"/>
              <a:t>Ramires</a:t>
            </a:r>
            <a:r>
              <a:rPr lang="en-US" dirty="0" smtClean="0"/>
              <a:t>-Torres Angelina Jane Reyes Medina, Gregorio </a:t>
            </a:r>
            <a:r>
              <a:rPr lang="en-US" dirty="0" err="1" smtClean="0"/>
              <a:t>Toscano</a:t>
            </a:r>
            <a:r>
              <a:rPr lang="en-US" dirty="0" smtClean="0"/>
              <a:t> </a:t>
            </a:r>
            <a:r>
              <a:rPr lang="en-US" dirty="0" err="1" smtClean="0"/>
              <a:t>Pulido</a:t>
            </a:r>
            <a:r>
              <a:rPr lang="en-US" dirty="0" smtClean="0"/>
              <a:t>. </a:t>
            </a:r>
            <a:r>
              <a:rPr lang="en-US" dirty="0" smtClean="0"/>
              <a:t>A comparative </a:t>
            </a:r>
            <a:r>
              <a:rPr lang="en-US" dirty="0" smtClean="0"/>
              <a:t>study of neighborhood topologies for particle swarm optimizers.</a:t>
            </a:r>
          </a:p>
          <a:p>
            <a:r>
              <a:rPr lang="en-US" dirty="0" smtClean="0"/>
              <a:t>[6] D. T. Lee and B. J. </a:t>
            </a:r>
            <a:r>
              <a:rPr lang="en-US" dirty="0" err="1" smtClean="0"/>
              <a:t>Schachter</a:t>
            </a:r>
            <a:r>
              <a:rPr lang="en-US" dirty="0" smtClean="0"/>
              <a:t>. Two algorithms for constructing a </a:t>
            </a:r>
            <a:r>
              <a:rPr lang="en-US" dirty="0" err="1" smtClean="0"/>
              <a:t>delaunay</a:t>
            </a:r>
            <a:r>
              <a:rPr lang="en-US" dirty="0" smtClean="0"/>
              <a:t> triangulation</a:t>
            </a:r>
            <a:r>
              <a:rPr lang="en-US" dirty="0" smtClean="0"/>
              <a:t>. International </a:t>
            </a:r>
            <a:r>
              <a:rPr lang="en-US" dirty="0" smtClean="0"/>
              <a:t>Journal of Computer and Information Sciences, 9:219–242.</a:t>
            </a:r>
          </a:p>
          <a:p>
            <a:r>
              <a:rPr lang="en-US" dirty="0" smtClean="0"/>
              <a:t>[7] F. Van den Bergh and A.P. </a:t>
            </a:r>
            <a:r>
              <a:rPr lang="en-US" dirty="0" err="1" smtClean="0"/>
              <a:t>Engelbrecht</a:t>
            </a:r>
            <a:r>
              <a:rPr lang="en-US" dirty="0" smtClean="0"/>
              <a:t>. A cooperative approach to particle </a:t>
            </a:r>
            <a:r>
              <a:rPr lang="en-US" dirty="0" smtClean="0"/>
              <a:t>swarm optimization</a:t>
            </a:r>
            <a:r>
              <a:rPr lang="en-US" dirty="0" smtClean="0"/>
              <a:t>. IEEE Transactions on Evolutionary Computation, page 225–239, </a:t>
            </a:r>
            <a:r>
              <a:rPr lang="en-US" dirty="0" smtClean="0"/>
              <a:t>June 2004</a:t>
            </a:r>
            <a:r>
              <a:rPr lang="en-US" dirty="0" smtClean="0"/>
              <a:t>.</a:t>
            </a:r>
          </a:p>
          <a:p>
            <a:r>
              <a:rPr lang="en-US" dirty="0" smtClean="0"/>
              <a:t>[8] Alan </a:t>
            </a:r>
            <a:r>
              <a:rPr lang="en-US" dirty="0" err="1" smtClean="0"/>
              <a:t>Mackworth</a:t>
            </a:r>
            <a:r>
              <a:rPr lang="en-US" dirty="0" smtClean="0"/>
              <a:t> David Poole and Randy Goebel. Computational Intelligence: A </a:t>
            </a:r>
            <a:r>
              <a:rPr lang="en-US" dirty="0" smtClean="0"/>
              <a:t>Logical Approach</a:t>
            </a:r>
            <a:r>
              <a:rPr lang="en-US" dirty="0" smtClean="0"/>
              <a:t>. Oxford University Press, 19986.</a:t>
            </a:r>
          </a:p>
          <a:p>
            <a:r>
              <a:rPr lang="en-US" dirty="0" smtClean="0"/>
              <a:t>[9] Magnus Erik </a:t>
            </a:r>
            <a:r>
              <a:rPr lang="en-US" dirty="0" err="1" smtClean="0"/>
              <a:t>Hvass</a:t>
            </a:r>
            <a:r>
              <a:rPr lang="en-US" dirty="0" smtClean="0"/>
              <a:t> Pedersen. Good parameters for particle swarm optimization.</a:t>
            </a:r>
          </a:p>
          <a:p>
            <a:r>
              <a:rPr lang="en-US" dirty="0" smtClean="0"/>
              <a:t>[10] Justin Maltese. Vector-evaluated particle swarm optimization using </a:t>
            </a:r>
            <a:r>
              <a:rPr lang="en-US" dirty="0" smtClean="0"/>
              <a:t>co-operative swarms</a:t>
            </a:r>
            <a:r>
              <a:rPr lang="en-US" dirty="0" smtClean="0"/>
              <a:t>. 3F90 Thesis, 2014.</a:t>
            </a:r>
          </a:p>
          <a:p>
            <a:r>
              <a:rPr lang="en-US" dirty="0" smtClean="0"/>
              <a:t>[11] </a:t>
            </a:r>
            <a:r>
              <a:rPr lang="en-US" dirty="0" err="1" smtClean="0"/>
              <a:t>Hanning</a:t>
            </a:r>
            <a:r>
              <a:rPr lang="en-US" dirty="0" smtClean="0"/>
              <a:t> Chen Tao Ku </a:t>
            </a:r>
            <a:r>
              <a:rPr lang="en-US" dirty="0" err="1" smtClean="0"/>
              <a:t>Wenping</a:t>
            </a:r>
            <a:r>
              <a:rPr lang="en-US" dirty="0" smtClean="0"/>
              <a:t> </a:t>
            </a:r>
            <a:r>
              <a:rPr lang="en-US" dirty="0" err="1" smtClean="0"/>
              <a:t>Zou</a:t>
            </a:r>
            <a:r>
              <a:rPr lang="en-US" dirty="0" smtClean="0"/>
              <a:t>, </a:t>
            </a:r>
            <a:r>
              <a:rPr lang="en-US" dirty="0" err="1" smtClean="0"/>
              <a:t>Yunlong</a:t>
            </a:r>
            <a:r>
              <a:rPr lang="en-US" dirty="0" smtClean="0"/>
              <a:t> Zhu. Clustering approach based </a:t>
            </a:r>
            <a:r>
              <a:rPr lang="en-US" dirty="0" smtClean="0"/>
              <a:t>on von </a:t>
            </a:r>
            <a:r>
              <a:rPr lang="en-US" dirty="0" err="1" smtClean="0"/>
              <a:t>neumann</a:t>
            </a:r>
            <a:r>
              <a:rPr lang="en-US" dirty="0" smtClean="0"/>
              <a:t> </a:t>
            </a:r>
            <a:r>
              <a:rPr lang="en-US" dirty="0" smtClean="0"/>
              <a:t>topology </a:t>
            </a:r>
            <a:r>
              <a:rPr lang="en-US" dirty="0" err="1" smtClean="0"/>
              <a:t>artiﬁcial</a:t>
            </a:r>
            <a:r>
              <a:rPr lang="en-US" dirty="0" smtClean="0"/>
              <a:t> bee colony algorithm.</a:t>
            </a:r>
          </a:p>
          <a:p>
            <a:r>
              <a:rPr lang="en-US" dirty="0" smtClean="0"/>
              <a:t>[</a:t>
            </a:r>
            <a:r>
              <a:rPr lang="en-US" dirty="0" smtClean="0"/>
              <a:t>12] Lena </a:t>
            </a:r>
            <a:r>
              <a:rPr lang="en-US" dirty="0" err="1" smtClean="0"/>
              <a:t>Schlipf</a:t>
            </a:r>
            <a:r>
              <a:rPr lang="en-US" dirty="0" smtClean="0"/>
              <a:t> </a:t>
            </a:r>
            <a:r>
              <a:rPr lang="en-US" dirty="0" err="1" smtClean="0"/>
              <a:t>Panos</a:t>
            </a:r>
            <a:r>
              <a:rPr lang="en-US" dirty="0" smtClean="0"/>
              <a:t> Giannopoulos, Wolfgang </a:t>
            </a:r>
            <a:r>
              <a:rPr lang="en-US" dirty="0" err="1" smtClean="0"/>
              <a:t>Mulzer</a:t>
            </a:r>
            <a:r>
              <a:rPr lang="en-US" dirty="0" smtClean="0"/>
              <a:t>. Computational geometry: </a:t>
            </a:r>
            <a:r>
              <a:rPr lang="en-US" dirty="0" smtClean="0"/>
              <a:t>Polygon triangulation</a:t>
            </a:r>
            <a:r>
              <a:rPr lang="en-US" dirty="0" smtClean="0"/>
              <a:t>.</a:t>
            </a:r>
          </a:p>
          <a:p>
            <a:r>
              <a:rPr lang="en-US" dirty="0" smtClean="0"/>
              <a:t>[13] M.A. Potter and K. A. de </a:t>
            </a:r>
            <a:r>
              <a:rPr lang="en-US" dirty="0" err="1" smtClean="0"/>
              <a:t>Jong</a:t>
            </a:r>
            <a:r>
              <a:rPr lang="en-US" dirty="0" smtClean="0"/>
              <a:t>. A cooperative </a:t>
            </a:r>
            <a:r>
              <a:rPr lang="en-US" dirty="0" err="1" smtClean="0"/>
              <a:t>coevolutionary</a:t>
            </a:r>
            <a:r>
              <a:rPr lang="en-US" dirty="0" smtClean="0"/>
              <a:t> approach to </a:t>
            </a:r>
            <a:r>
              <a:rPr lang="en-US" dirty="0" smtClean="0"/>
              <a:t>function optimization</a:t>
            </a:r>
            <a:r>
              <a:rPr lang="en-US" dirty="0" smtClean="0"/>
              <a:t>. The Third Parallel Problem Solving From Nature.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PSO?</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3</a:t>
            </a:fld>
            <a:endParaRPr lang="en-US"/>
          </a:p>
        </p:txBody>
      </p:sp>
      <p:sp>
        <p:nvSpPr>
          <p:cNvPr id="3" name="Content Placeholder 2"/>
          <p:cNvSpPr>
            <a:spLocks noGrp="1"/>
          </p:cNvSpPr>
          <p:nvPr>
            <p:ph sz="quarter" idx="1"/>
          </p:nvPr>
        </p:nvSpPr>
        <p:spPr/>
        <p:txBody>
          <a:bodyPr/>
          <a:lstStyle/>
          <a:p>
            <a:endParaRPr lang="en-US" dirty="0"/>
          </a:p>
        </p:txBody>
      </p:sp>
      <p:pic>
        <p:nvPicPr>
          <p:cNvPr id="5" name="Picture 2" descr="C:\Users\Peter\Desktop\School\Brock University\Year 3\COSC 3F90 - Research Project\flockgif1.gif"/>
          <p:cNvPicPr>
            <a:picLocks noChangeAspect="1" noChangeArrowheads="1" noCrop="1"/>
          </p:cNvPicPr>
          <p:nvPr/>
        </p:nvPicPr>
        <p:blipFill>
          <a:blip r:embed="rId3">
            <a:extLst>
              <a:ext uri="{28A0092B-C50C-407E-A947-70E740481C1C}">
                <a14:useLocalDpi xmlns:a14="http://schemas.microsoft.com/office/drawing/2010/main" xmlns="" val="0"/>
              </a:ext>
            </a:extLst>
          </a:blip>
          <a:srcRect/>
          <a:stretch>
            <a:fillRect/>
          </a:stretch>
        </p:blipFill>
        <p:spPr bwMode="auto">
          <a:xfrm>
            <a:off x="424249" y="1828800"/>
            <a:ext cx="4343400" cy="244698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3" descr="C:\Users\Peter\Desktop\School\Brock University\Year 3\COSC 3F90 - Research Project\flockgif2.gif"/>
          <p:cNvPicPr>
            <a:picLocks noChangeAspect="1" noChangeArrowheads="1" noCrop="1"/>
          </p:cNvPicPr>
          <p:nvPr/>
        </p:nvPicPr>
        <p:blipFill>
          <a:blip r:embed="rId4">
            <a:extLst>
              <a:ext uri="{28A0092B-C50C-407E-A947-70E740481C1C}">
                <a14:useLocalDpi xmlns:a14="http://schemas.microsoft.com/office/drawing/2010/main" xmlns="" val="0"/>
              </a:ext>
            </a:extLst>
          </a:blip>
          <a:srcRect/>
          <a:stretch>
            <a:fillRect/>
          </a:stretch>
        </p:blipFill>
        <p:spPr bwMode="auto">
          <a:xfrm>
            <a:off x="3962400" y="3733800"/>
            <a:ext cx="4762500" cy="267652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The Leader</a:t>
            </a:r>
            <a:endParaRPr lang="en-US" dirty="0"/>
          </a:p>
        </p:txBody>
      </p:sp>
      <p:sp>
        <p:nvSpPr>
          <p:cNvPr id="7" name="Slide Number Placeholder 6"/>
          <p:cNvSpPr>
            <a:spLocks noGrp="1"/>
          </p:cNvSpPr>
          <p:nvPr>
            <p:ph type="sldNum" sz="quarter" idx="12"/>
          </p:nvPr>
        </p:nvSpPr>
        <p:spPr/>
        <p:txBody>
          <a:bodyPr/>
          <a:lstStyle/>
          <a:p>
            <a:fld id="{A30A62D2-966C-4F49-AAA3-6DC16171B9A9}" type="slidenum">
              <a:rPr lang="en-US" smtClean="0"/>
              <a:pPr/>
              <a:t>4</a:t>
            </a:fld>
            <a:endParaRPr lang="en-US"/>
          </a:p>
        </p:txBody>
      </p:sp>
      <p:sp>
        <p:nvSpPr>
          <p:cNvPr id="3" name="Content Placeholder 2"/>
          <p:cNvSpPr>
            <a:spLocks noGrp="1"/>
          </p:cNvSpPr>
          <p:nvPr>
            <p:ph sz="quarter" idx="1"/>
          </p:nvPr>
        </p:nvSpPr>
        <p:spPr/>
        <p:txBody>
          <a:bodyPr/>
          <a:lstStyle/>
          <a:p>
            <a:endParaRPr lang="en-US" dirty="0"/>
          </a:p>
        </p:txBody>
      </p:sp>
      <p:pic>
        <p:nvPicPr>
          <p:cNvPr id="3074" name="Picture 2" descr="C:\Users\Peter\Desktop\School\Brock University\Year 3\COSC 3F90 - Research Project\birds flying.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8200" y="1143000"/>
            <a:ext cx="7391400" cy="385018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073067" y="1447800"/>
            <a:ext cx="861133" cy="369332"/>
          </a:xfrm>
          <a:prstGeom prst="rect">
            <a:avLst/>
          </a:prstGeom>
          <a:noFill/>
        </p:spPr>
        <p:txBody>
          <a:bodyPr wrap="none" rtlCol="0">
            <a:spAutoFit/>
          </a:bodyPr>
          <a:lstStyle/>
          <a:p>
            <a:r>
              <a:rPr lang="en-US" dirty="0" smtClean="0"/>
              <a:t>Leader</a:t>
            </a:r>
            <a:endParaRPr lang="en-US" dirty="0"/>
          </a:p>
        </p:txBody>
      </p:sp>
      <p:sp>
        <p:nvSpPr>
          <p:cNvPr id="5" name="Oval 4"/>
          <p:cNvSpPr/>
          <p:nvPr/>
        </p:nvSpPr>
        <p:spPr>
          <a:xfrm>
            <a:off x="4343400" y="25908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24200" y="2558534"/>
            <a:ext cx="960456" cy="369332"/>
          </a:xfrm>
          <a:prstGeom prst="rect">
            <a:avLst/>
          </a:prstGeom>
          <a:noFill/>
        </p:spPr>
        <p:txBody>
          <a:bodyPr wrap="none" rtlCol="0">
            <a:spAutoFit/>
          </a:bodyPr>
          <a:lstStyle/>
          <a:p>
            <a:r>
              <a:rPr lang="en-US" dirty="0"/>
              <a:t>P</a:t>
            </a:r>
            <a:r>
              <a:rPr lang="en-US" dirty="0" smtClean="0"/>
              <a:t>osition</a:t>
            </a:r>
            <a:endParaRPr lang="en-US" dirty="0"/>
          </a:p>
        </p:txBody>
      </p:sp>
      <p:cxnSp>
        <p:nvCxnSpPr>
          <p:cNvPr id="8" name="Straight Arrow Connector 7"/>
          <p:cNvCxnSpPr>
            <a:endCxn id="5" idx="2"/>
          </p:cNvCxnSpPr>
          <p:nvPr/>
        </p:nvCxnSpPr>
        <p:spPr>
          <a:xfrm>
            <a:off x="4081513" y="2743200"/>
            <a:ext cx="2618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724400" y="2362200"/>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63995" y="1969529"/>
            <a:ext cx="951479" cy="369332"/>
          </a:xfrm>
          <a:prstGeom prst="rect">
            <a:avLst/>
          </a:prstGeom>
          <a:noFill/>
        </p:spPr>
        <p:txBody>
          <a:bodyPr wrap="none" rtlCol="0">
            <a:spAutoFit/>
          </a:bodyPr>
          <a:lstStyle/>
          <a:p>
            <a:r>
              <a:rPr lang="en-US" dirty="0" smtClean="0"/>
              <a:t>Velocity</a:t>
            </a:r>
            <a:endParaRPr lang="en-US" dirty="0"/>
          </a:p>
        </p:txBody>
      </p:sp>
    </p:spTree>
    <p:extLst>
      <p:ext uri="{BB962C8B-B14F-4D97-AF65-F5344CB8AC3E}">
        <p14:creationId xmlns:p14="http://schemas.microsoft.com/office/powerpoint/2010/main" xmlns="" val="35427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22" name="Slide Number Placeholder 21"/>
          <p:cNvSpPr>
            <a:spLocks noGrp="1"/>
          </p:cNvSpPr>
          <p:nvPr>
            <p:ph type="sldNum" sz="quarter" idx="12"/>
          </p:nvPr>
        </p:nvSpPr>
        <p:spPr/>
        <p:txBody>
          <a:bodyPr/>
          <a:lstStyle/>
          <a:p>
            <a:fld id="{A30A62D2-966C-4F49-AAA3-6DC16171B9A9}" type="slidenum">
              <a:rPr lang="en-US" smtClean="0"/>
              <a:pPr/>
              <a:t>5</a:t>
            </a:fld>
            <a:endParaRPr lang="en-US"/>
          </a:p>
        </p:txBody>
      </p:sp>
      <p:cxnSp>
        <p:nvCxnSpPr>
          <p:cNvPr id="4" name="Straight Arrow Connector 3"/>
          <p:cNvCxnSpPr/>
          <p:nvPr/>
        </p:nvCxnSpPr>
        <p:spPr>
          <a:xfrm flipV="1">
            <a:off x="1219200" y="1265193"/>
            <a:ext cx="0" cy="37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19200" y="4993183"/>
            <a:ext cx="701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86000" y="3276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52800" y="330955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622963" y="4114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81600" y="3505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04732" y="285166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4165" y="183772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57700" y="2667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2812" y="2297668"/>
            <a:ext cx="922176" cy="369332"/>
          </a:xfrm>
          <a:prstGeom prst="rect">
            <a:avLst/>
          </a:prstGeom>
          <a:noFill/>
        </p:spPr>
        <p:txBody>
          <a:bodyPr wrap="none" rtlCol="0">
            <a:spAutoFit/>
          </a:bodyPr>
          <a:lstStyle/>
          <a:p>
            <a:r>
              <a:rPr lang="en-US" dirty="0" smtClean="0"/>
              <a:t>Particle</a:t>
            </a:r>
            <a:endParaRPr lang="en-US" dirty="0"/>
          </a:p>
        </p:txBody>
      </p:sp>
      <p:sp>
        <p:nvSpPr>
          <p:cNvPr id="14" name="TextBox 13"/>
          <p:cNvSpPr txBox="1"/>
          <p:nvPr/>
        </p:nvSpPr>
        <p:spPr>
          <a:xfrm>
            <a:off x="5791200" y="1447800"/>
            <a:ext cx="1300356" cy="369332"/>
          </a:xfrm>
          <a:prstGeom prst="rect">
            <a:avLst/>
          </a:prstGeom>
          <a:noFill/>
        </p:spPr>
        <p:txBody>
          <a:bodyPr wrap="none" rtlCol="0">
            <a:spAutoFit/>
          </a:bodyPr>
          <a:lstStyle/>
          <a:p>
            <a:r>
              <a:rPr lang="en-US" dirty="0" smtClean="0"/>
              <a:t>Global Best</a:t>
            </a:r>
            <a:endParaRPr lang="en-US" dirty="0"/>
          </a:p>
        </p:txBody>
      </p:sp>
      <p:sp>
        <p:nvSpPr>
          <p:cNvPr id="15" name="TextBox 14"/>
          <p:cNvSpPr txBox="1"/>
          <p:nvPr/>
        </p:nvSpPr>
        <p:spPr>
          <a:xfrm>
            <a:off x="4267200" y="5075879"/>
            <a:ext cx="1219200" cy="369332"/>
          </a:xfrm>
          <a:prstGeom prst="rect">
            <a:avLst/>
          </a:prstGeom>
          <a:noFill/>
        </p:spPr>
        <p:txBody>
          <a:bodyPr wrap="square" rtlCol="0">
            <a:spAutoFit/>
          </a:bodyPr>
          <a:lstStyle/>
          <a:p>
            <a:r>
              <a:rPr lang="en-US" dirty="0" smtClean="0"/>
              <a:t>Solutions</a:t>
            </a:r>
            <a:endParaRPr lang="en-US" dirty="0"/>
          </a:p>
        </p:txBody>
      </p:sp>
      <p:sp>
        <p:nvSpPr>
          <p:cNvPr id="16" name="Oval 15"/>
          <p:cNvSpPr/>
          <p:nvPr/>
        </p:nvSpPr>
        <p:spPr>
          <a:xfrm>
            <a:off x="5791200" y="2209800"/>
            <a:ext cx="152400" cy="152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350476" y="2372497"/>
            <a:ext cx="1279068" cy="369332"/>
          </a:xfrm>
          <a:prstGeom prst="rect">
            <a:avLst/>
          </a:prstGeom>
          <a:noFill/>
        </p:spPr>
        <p:txBody>
          <a:bodyPr wrap="none" rtlCol="0">
            <a:spAutoFit/>
          </a:bodyPr>
          <a:lstStyle/>
          <a:p>
            <a:r>
              <a:rPr lang="en-US" dirty="0" smtClean="0"/>
              <a:t>Actual Best</a:t>
            </a:r>
            <a:endParaRPr lang="en-US" dirty="0"/>
          </a:p>
        </p:txBody>
      </p:sp>
      <p:sp>
        <p:nvSpPr>
          <p:cNvPr id="18" name="TextBox 17"/>
          <p:cNvSpPr txBox="1"/>
          <p:nvPr/>
        </p:nvSpPr>
        <p:spPr>
          <a:xfrm>
            <a:off x="5181600" y="1913924"/>
            <a:ext cx="1300356" cy="369332"/>
          </a:xfrm>
          <a:prstGeom prst="rect">
            <a:avLst/>
          </a:prstGeom>
          <a:noFill/>
        </p:spPr>
        <p:txBody>
          <a:bodyPr wrap="none" rtlCol="0">
            <a:spAutoFit/>
          </a:bodyPr>
          <a:lstStyle/>
          <a:p>
            <a:r>
              <a:rPr lang="en-US" dirty="0" smtClean="0"/>
              <a:t>Global Best</a:t>
            </a:r>
            <a:endParaRPr lang="en-US" dirty="0"/>
          </a:p>
        </p:txBody>
      </p:sp>
      <p:pic>
        <p:nvPicPr>
          <p:cNvPr id="2050" name="Picture 2" descr="C:\Users\Peter\Desktop\School\Brock University\Year 3\COSC 3F90 - Research Project\4-4a_arrays.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73198" y="1308935"/>
            <a:ext cx="321403" cy="97706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Curved Connector 18"/>
          <p:cNvCxnSpPr>
            <a:stCxn id="12" idx="2"/>
            <a:endCxn id="2050" idx="1"/>
          </p:cNvCxnSpPr>
          <p:nvPr/>
        </p:nvCxnSpPr>
        <p:spPr>
          <a:xfrm rot="10800000">
            <a:off x="4373198" y="1797468"/>
            <a:ext cx="84502" cy="945732"/>
          </a:xfrm>
          <a:prstGeom prst="curvedConnector3">
            <a:avLst>
              <a:gd name="adj1" fmla="val 825616"/>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86607" y="1653058"/>
            <a:ext cx="330540" cy="369332"/>
          </a:xfrm>
          <a:prstGeom prst="rect">
            <a:avLst/>
          </a:prstGeom>
          <a:noFill/>
        </p:spPr>
        <p:txBody>
          <a:bodyPr wrap="none" rtlCol="0">
            <a:spAutoFit/>
          </a:bodyPr>
          <a:lstStyle/>
          <a:p>
            <a:r>
              <a:rPr lang="en-US" dirty="0" smtClean="0"/>
              <a:t>1</a:t>
            </a:r>
            <a:endParaRPr lang="en-US" dirty="0"/>
          </a:p>
        </p:txBody>
      </p:sp>
      <p:sp>
        <p:nvSpPr>
          <p:cNvPr id="24" name="TextBox 23"/>
          <p:cNvSpPr txBox="1"/>
          <p:nvPr/>
        </p:nvSpPr>
        <p:spPr>
          <a:xfrm>
            <a:off x="3962400" y="2819400"/>
            <a:ext cx="1132041" cy="646331"/>
          </a:xfrm>
          <a:prstGeom prst="rect">
            <a:avLst/>
          </a:prstGeom>
          <a:noFill/>
        </p:spPr>
        <p:txBody>
          <a:bodyPr wrap="none" rtlCol="0">
            <a:spAutoFit/>
          </a:bodyPr>
          <a:lstStyle/>
          <a:p>
            <a:pPr algn="ctr"/>
            <a:r>
              <a:rPr lang="en-US" dirty="0" smtClean="0"/>
              <a:t>Personal</a:t>
            </a:r>
          </a:p>
          <a:p>
            <a:pPr algn="ctr"/>
            <a:r>
              <a:rPr lang="en-US" dirty="0" smtClean="0"/>
              <a:t>Best</a:t>
            </a:r>
            <a:endParaRPr lang="en-US" dirty="0"/>
          </a:p>
        </p:txBody>
      </p:sp>
    </p:spTree>
    <p:extLst>
      <p:ext uri="{BB962C8B-B14F-4D97-AF65-F5344CB8AC3E}">
        <p14:creationId xmlns:p14="http://schemas.microsoft.com/office/powerpoint/2010/main" xmlns="" val="5656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50"/>
                                        </p:tgtEl>
                                      </p:cBhvr>
                                    </p:animEffect>
                                    <p:set>
                                      <p:cBhvr>
                                        <p:cTn id="23" dur="1" fill="hold">
                                          <p:stCondLst>
                                            <p:cond delay="499"/>
                                          </p:stCondLst>
                                        </p:cTn>
                                        <p:tgtEl>
                                          <p:spTgt spid="205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0" presetClass="path" presetSubtype="0" accel="50000" decel="50000" fill="hold" grpId="0" nodeType="withEffect">
                                  <p:stCondLst>
                                    <p:cond delay="0"/>
                                  </p:stCondLst>
                                  <p:childTnLst>
                                    <p:animMotion origin="layout" path="M 8.33333E-7 5.47074E-6 C 0.00261 -0.0111 0.01059 -0.01896 0.01875 -0.02243 C 0.02743 -0.034 0.04045 -0.03932 0.05243 -0.04232 C 0.05695 -0.04464 0.06007 -0.04926 0.06459 -0.05111 C 0.07101 -0.0569 0.07952 -0.05667 0.08698 -0.05852 C 0.09254 -0.05991 0.09844 -0.06499 0.10382 -0.06615 C 0.11268 -0.068 0.13525 -0.06731 0.14202 -0.06731 " pathEditMode="relative" ptsTypes="ffffffA">
                                      <p:cBhvr>
                                        <p:cTn id="47" dur="2000" fill="hold"/>
                                        <p:tgtEl>
                                          <p:spTgt spid="12"/>
                                        </p:tgtEl>
                                        <p:attrNameLst>
                                          <p:attrName>ppt_x</p:attrName>
                                          <p:attrName>ppt_y</p:attrName>
                                        </p:attrNameLst>
                                      </p:cBhvr>
                                    </p:animMotion>
                                  </p:childTnLst>
                                </p:cTn>
                              </p:par>
                              <p:par>
                                <p:cTn id="48" presetID="0" presetClass="path" presetSubtype="0" accel="50000" decel="50000" fill="hold" grpId="0" nodeType="withEffect">
                                  <p:stCondLst>
                                    <p:cond delay="0"/>
                                  </p:stCondLst>
                                  <p:childTnLst>
                                    <p:animMotion origin="layout" path="M 7.5E-6 1.50821E-6 C -0.00208 -0.01504 0.00053 -0.0539 0.00452 -0.07079 C 0.00574 -0.07564 0.01494 -0.08328 0.0158 -0.08467 C 0.02084 -0.09276 0.03942 -0.1078 0.04758 -0.1108 C 0.04844 -0.11196 0.04931 -0.11358 0.05035 -0.11451 C 0.05122 -0.1152 0.05244 -0.11474 0.05313 -0.11566 C 0.05383 -0.11659 0.05348 -0.11844 0.05417 -0.11936 C 0.05574 -0.12145 0.05799 -0.12191 0.05973 -0.1233 C 0.07136 -0.13232 0.08421 -0.13903 0.09705 -0.14435 C 0.10053 -0.14735 0.10504 -0.15013 0.10921 -0.15059 C 0.11355 -0.15129 0.1224 -0.15175 0.1224 -0.15175 " pathEditMode="relative" ptsTypes="ffffffffffA">
                                      <p:cBhvr>
                                        <p:cTn id="49" dur="2000" fill="hold"/>
                                        <p:tgtEl>
                                          <p:spTgt spid="6"/>
                                        </p:tgtEl>
                                        <p:attrNameLst>
                                          <p:attrName>ppt_x</p:attrName>
                                          <p:attrName>ppt_y</p:attrName>
                                        </p:attrNameLst>
                                      </p:cBhvr>
                                    </p:animMotion>
                                  </p:childTnLst>
                                </p:cTn>
                              </p:par>
                              <p:par>
                                <p:cTn id="50" presetID="0" presetClass="path" presetSubtype="0" accel="50000" decel="50000" fill="hold" grpId="0" nodeType="withEffect">
                                  <p:stCondLst>
                                    <p:cond delay="0"/>
                                  </p:stCondLst>
                                  <p:childTnLst>
                                    <p:animMotion origin="layout" path="M 0.00069 -0.00023 C 0.02413 -0.0007 0.04757 2.644E-6 0.07083 -0.00162 C 0.0717 -0.00162 0.07448 -0.01018 0.07448 -0.01018 C 0.07969 -0.01712 0.08837 -0.01851 0.09514 -0.02013 C 0.09774 -0.02267 0.10104 -0.0236 0.10347 -0.02637 C 0.10451 -0.02753 0.10503 -0.02915 0.10625 -0.03007 C 0.10816 -0.03169 0.11076 -0.03169 0.11285 -0.03262 C 0.11753 -0.0347 0.12222 -0.03701 0.12691 -0.03886 C 0.13021 -0.04187 0.12917 -0.04002 0.13056 -0.04395 " pathEditMode="relative" ptsTypes="ffffffffA">
                                      <p:cBhvr>
                                        <p:cTn id="51" dur="2000" fill="hold"/>
                                        <p:tgtEl>
                                          <p:spTgt spid="7"/>
                                        </p:tgtEl>
                                        <p:attrNameLst>
                                          <p:attrName>ppt_x</p:attrName>
                                          <p:attrName>ppt_y</p:attrName>
                                        </p:attrNameLst>
                                      </p:cBhvr>
                                    </p:animMotion>
                                  </p:childTnLst>
                                </p:cTn>
                              </p:par>
                              <p:par>
                                <p:cTn id="52" presetID="0" presetClass="path" presetSubtype="0" accel="50000" decel="50000" fill="hold" grpId="0" nodeType="withEffect">
                                  <p:stCondLst>
                                    <p:cond delay="0"/>
                                  </p:stCondLst>
                                  <p:childTnLst>
                                    <p:animMotion origin="layout" path="M -8.33333E-7 -3.96253E-6 C 0.00157 -0.00046 0.0033 -0.00023 0.00469 -0.00116 C 0.00608 -0.00208 0.00695 -0.00416 0.00834 -0.00486 C 0.01094 -0.00624 0.01407 -0.00624 0.01667 -0.0074 C 0.0198 -0.00879 0.02518 -0.01365 0.02518 -0.01365 C 0.02865 -0.02036 0.03438 -0.02105 0.04011 -0.02244 C 0.04306 -0.02521 0.05035 -0.02729 0.05035 -0.02729 C 0.05105 -0.02845 0.05139 -0.03007 0.05226 -0.031 C 0.05296 -0.03192 0.05435 -0.03146 0.05504 -0.03238 C 0.0566 -0.03447 0.05695 -0.03817 0.05886 -0.03979 C 0.06476 -0.04441 0.06945 -0.04973 0.0757 -0.05343 C 0.0856 -0.06731 0.09966 -0.06569 0.10834 -0.08351 C 0.11025 -0.09137 0.11667 -0.11057 0.1224 -0.11335 C 0.12553 -0.11751 0.12778 -0.12191 0.12987 -0.12699 " pathEditMode="relative" ptsTypes="fffffffffffffA">
                                      <p:cBhvr>
                                        <p:cTn id="53" dur="2000" fill="hold"/>
                                        <p:tgtEl>
                                          <p:spTgt spid="8"/>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2.22222E-6 1.8043E-7 C 0.00521 -0.0037 0.00834 -0.00972 0.01406 -0.01133 C 0.02014 -0.01573 0.02813 -0.02013 0.03368 -0.02614 C 0.04688 -0.04025 0.03056 -0.02498 0.04028 -0.03377 C 0.0408 -0.03493 0.04132 -0.03632 0.04202 -0.03747 C 0.04323 -0.03932 0.04479 -0.04048 0.04584 -0.04233 C 0.04688 -0.04418 0.04688 -0.04673 0.04775 -0.04858 C 0.05139 -0.05667 0.05764 -0.0657 0.06268 -0.0724 C 0.06337 -0.07449 0.06372 -0.07657 0.06459 -0.07865 C 0.06563 -0.08119 0.06823 -0.08605 0.06823 -0.08605 C 0.06927 -0.09114 0.06893 -0.10086 0.07379 -0.10086 " pathEditMode="relative" ptsTypes="ffffffffffA">
                                      <p:cBhvr>
                                        <p:cTn id="55" dur="2000" fill="hold"/>
                                        <p:tgtEl>
                                          <p:spTgt spid="9"/>
                                        </p:tgtEl>
                                        <p:attrNameLst>
                                          <p:attrName>ppt_x</p:attrName>
                                          <p:attrName>ppt_y</p:attrName>
                                        </p:attrNameLst>
                                      </p:cBhvr>
                                    </p:animMotion>
                                  </p:childTnLst>
                                </p:cTn>
                              </p:par>
                              <p:par>
                                <p:cTn id="56" presetID="0" presetClass="path" presetSubtype="0" accel="50000" decel="50000" fill="hold" grpId="0" nodeType="withEffect">
                                  <p:stCondLst>
                                    <p:cond delay="0"/>
                                  </p:stCondLst>
                                  <p:childTnLst>
                                    <p:animMotion origin="layout" path="M 1.66667E-6 -4.904E-6 C 0.00538 -0.00092 0.01059 -0.00185 0.01597 -0.00254 C 0.02031 -0.00301 0.02465 -0.00301 0.02899 -0.0037 C 0.03246 -0.00416 0.03924 -0.0074 0.03924 -0.0074 C 0.04583 -0.01342 0.04323 -0.01041 0.04774 -0.01619 C 0.04948 -0.02336 0.04739 -0.01851 0.05521 -0.02244 C 0.05972 -0.02475 0.06285 -0.02891 0.06736 -0.03123 C 0.06788 -0.03238 0.0684 -0.034 0.0691 -0.03493 C 0.06996 -0.03609 0.07135 -0.03632 0.07205 -0.03747 C 0.0776 -0.04673 0.06701 -0.03585 0.07569 -0.04372 C 0.07778 -0.05274 0.0842 -0.06222 0.0842 -0.07217 C 0.0842 -0.0842 0.0842 -0.09623 0.0842 -0.10826 " pathEditMode="relative" ptsTypes="fffffffffffA">
                                      <p:cBhvr>
                                        <p:cTn id="57" dur="2000" fill="hold"/>
                                        <p:tgtEl>
                                          <p:spTgt spid="10"/>
                                        </p:tgtEl>
                                        <p:attrNameLst>
                                          <p:attrName>ppt_x</p:attrName>
                                          <p:attrName>ppt_y</p:attrName>
                                        </p:attrNameLst>
                                      </p:cBhvr>
                                    </p:animMotion>
                                  </p:childTnLst>
                                </p:cTn>
                              </p:par>
                              <p:par>
                                <p:cTn id="58" presetID="10" presetClass="exit" presetSubtype="0" fill="hold" grpId="1" nodeType="withEffect">
                                  <p:stCondLst>
                                    <p:cond delay="0"/>
                                  </p:stCondLst>
                                  <p:childTnLst>
                                    <p:animEffect transition="out" filter="fade">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xit" presetSubtype="0" fill="hold" grpId="0" nodeType="with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p:bldP spid="14" grpId="0"/>
      <p:bldP spid="14" grpId="1"/>
      <p:bldP spid="16" grpId="0" animBg="1"/>
      <p:bldP spid="17" grpId="0"/>
      <p:bldP spid="18" grpId="0"/>
      <p:bldP spid="21" grpId="0"/>
      <p:bldP spid="21" grpId="1"/>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24200" y="4648200"/>
            <a:ext cx="35052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24200" y="3581400"/>
            <a:ext cx="1981200" cy="685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3124200" y="2971800"/>
            <a:ext cx="1981200" cy="609600"/>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Algorithm</a:t>
            </a:r>
            <a:endParaRPr lang="en-US" dirty="0"/>
          </a:p>
        </p:txBody>
      </p:sp>
      <p:sp>
        <p:nvSpPr>
          <p:cNvPr id="3" name="Slide Number Placeholder 2"/>
          <p:cNvSpPr>
            <a:spLocks noGrp="1"/>
          </p:cNvSpPr>
          <p:nvPr>
            <p:ph type="sldNum" sz="quarter" idx="12"/>
          </p:nvPr>
        </p:nvSpPr>
        <p:spPr/>
        <p:txBody>
          <a:bodyPr/>
          <a:lstStyle/>
          <a:p>
            <a:fld id="{A30A62D2-966C-4F49-AAA3-6DC16171B9A9}" type="slidenum">
              <a:rPr lang="en-US" smtClean="0"/>
              <a:pPr/>
              <a:t>6</a:t>
            </a:fld>
            <a:endParaRPr lang="en-US"/>
          </a:p>
        </p:txBody>
      </p:sp>
      <p:pic>
        <p:nvPicPr>
          <p:cNvPr id="4" name="Content Placeholder 3" descr="pseudo.png"/>
          <p:cNvPicPr>
            <a:picLocks noGrp="1" noChangeAspect="1"/>
          </p:cNvPicPr>
          <p:nvPr>
            <p:ph sz="quarter" idx="1"/>
          </p:nvPr>
        </p:nvPicPr>
        <p:blipFill>
          <a:blip r:embed="rId3">
            <a:clrChange>
              <a:clrFrom>
                <a:srgbClr val="FFFFFF"/>
              </a:clrFrom>
              <a:clrTo>
                <a:srgbClr val="FFFFFF">
                  <a:alpha val="0"/>
                </a:srgbClr>
              </a:clrTo>
            </a:clrChange>
          </a:blip>
          <a:stretch>
            <a:fillRect/>
          </a:stretch>
        </p:blipFill>
        <p:spPr>
          <a:xfrm>
            <a:off x="2262940" y="1763545"/>
            <a:ext cx="4618120" cy="3848434"/>
          </a:xfrm>
          <a:prstGeom prst="rect">
            <a:avLst/>
          </a:prstGeom>
        </p:spPr>
      </p:pic>
    </p:spTree>
    <p:extLst>
      <p:ext uri="{BB962C8B-B14F-4D97-AF65-F5344CB8AC3E}">
        <p14:creationId xmlns:p14="http://schemas.microsoft.com/office/powerpoint/2010/main" xmlns="" val="209054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6"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352800" y="2057400"/>
            <a:ext cx="2438400" cy="457200"/>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6019800" y="2057400"/>
            <a:ext cx="2590800" cy="457200"/>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990600" y="4572000"/>
            <a:ext cx="73152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p:cNvSpPr/>
          <p:nvPr/>
        </p:nvSpPr>
        <p:spPr>
          <a:xfrm>
            <a:off x="3581400" y="2057400"/>
            <a:ext cx="228600" cy="457200"/>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ectangle 16"/>
          <p:cNvSpPr/>
          <p:nvPr/>
        </p:nvSpPr>
        <p:spPr>
          <a:xfrm>
            <a:off x="6324600" y="2057400"/>
            <a:ext cx="228600" cy="457200"/>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p:cNvSpPr/>
          <p:nvPr/>
        </p:nvSpPr>
        <p:spPr>
          <a:xfrm>
            <a:off x="990600" y="4038600"/>
            <a:ext cx="73152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990600" y="3505200"/>
            <a:ext cx="7315200" cy="53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990600" y="2895600"/>
            <a:ext cx="7315200" cy="6096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33600" y="2057400"/>
            <a:ext cx="914400" cy="457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p:txBody>
          <a:bodyPr/>
          <a:lstStyle/>
          <a:p>
            <a:r>
              <a:rPr lang="en-US" dirty="0" smtClean="0"/>
              <a:t>Update Velocity</a:t>
            </a:r>
            <a:endParaRPr lang="en-US" dirty="0"/>
          </a:p>
        </p:txBody>
      </p:sp>
      <p:sp>
        <p:nvSpPr>
          <p:cNvPr id="2" name="Slide Number Placeholder 1"/>
          <p:cNvSpPr>
            <a:spLocks noGrp="1"/>
          </p:cNvSpPr>
          <p:nvPr>
            <p:ph type="sldNum" sz="quarter" idx="12"/>
          </p:nvPr>
        </p:nvSpPr>
        <p:spPr/>
        <p:txBody>
          <a:bodyPr/>
          <a:lstStyle/>
          <a:p>
            <a:fld id="{A30A62D2-966C-4F49-AAA3-6DC16171B9A9}" type="slidenum">
              <a:rPr lang="en-US" smtClean="0"/>
              <a:pPr/>
              <a:t>7</a:t>
            </a:fld>
            <a:endParaRPr lang="en-US"/>
          </a:p>
        </p:txBody>
      </p:sp>
      <p:sp>
        <p:nvSpPr>
          <p:cNvPr id="3" name="Content Placeholder 2"/>
          <p:cNvSpPr>
            <a:spLocks noGrp="1"/>
          </p:cNvSpPr>
          <p:nvPr>
            <p:ph sz="quarter" idx="1"/>
          </p:nvPr>
        </p:nvSpPr>
        <p:spPr>
          <a:xfrm>
            <a:off x="811530" y="2895600"/>
            <a:ext cx="7418070" cy="2394477"/>
          </a:xfrm>
        </p:spPr>
        <p:txBody>
          <a:bodyPr>
            <a:normAutofit fontScale="77500" lnSpcReduction="20000"/>
          </a:bodyPr>
          <a:lstStyle/>
          <a:p>
            <a:r>
              <a:rPr lang="en-US" dirty="0" smtClean="0"/>
              <a:t>Inertia </a:t>
            </a:r>
            <a:r>
              <a:rPr lang="en-US" dirty="0"/>
              <a:t>component (ω) – influence of the previous computed velocity Random, stochastic </a:t>
            </a:r>
            <a:r>
              <a:rPr lang="en-US" dirty="0" smtClean="0"/>
              <a:t>component</a:t>
            </a:r>
          </a:p>
          <a:p>
            <a:r>
              <a:rPr lang="en-US" dirty="0" smtClean="0"/>
              <a:t>Cognitive </a:t>
            </a:r>
            <a:r>
              <a:rPr lang="en-US" dirty="0"/>
              <a:t>component (c1) – influence of the personal best position found (</a:t>
            </a:r>
            <a:r>
              <a:rPr lang="en-US" dirty="0" err="1"/>
              <a:t>pbest</a:t>
            </a:r>
            <a:r>
              <a:rPr lang="en-US" dirty="0"/>
              <a:t> )</a:t>
            </a:r>
          </a:p>
          <a:p>
            <a:r>
              <a:rPr lang="en-US" dirty="0"/>
              <a:t>Social component (c2) – influence of the swarm collective via the global best position found (</a:t>
            </a:r>
            <a:r>
              <a:rPr lang="en-US" dirty="0" err="1"/>
              <a:t>gbest</a:t>
            </a:r>
            <a:r>
              <a:rPr lang="en-US" dirty="0"/>
              <a:t>) </a:t>
            </a:r>
            <a:endParaRPr lang="en-US" dirty="0" smtClean="0"/>
          </a:p>
          <a:p>
            <a:r>
              <a:rPr lang="en-US" dirty="0" smtClean="0"/>
              <a:t>(</a:t>
            </a:r>
            <a:r>
              <a:rPr lang="en-US" dirty="0"/>
              <a:t>r1,r2) – uniform random vectors with component values between 0 and 1 </a:t>
            </a:r>
          </a:p>
          <a:p>
            <a:endParaRPr lang="en-US" dirty="0"/>
          </a:p>
        </p:txBody>
      </p:sp>
      <p:pic>
        <p:nvPicPr>
          <p:cNvPr id="4" name="Picture 3" descr="eq2.png"/>
          <p:cNvPicPr>
            <a:picLocks noChangeAspect="1"/>
          </p:cNvPicPr>
          <p:nvPr/>
        </p:nvPicPr>
        <p:blipFill>
          <a:blip r:embed="rId3">
            <a:clrChange>
              <a:clrFrom>
                <a:srgbClr val="FFFFFF"/>
              </a:clrFrom>
              <a:clrTo>
                <a:srgbClr val="FFFFFF">
                  <a:alpha val="0"/>
                </a:srgbClr>
              </a:clrTo>
            </a:clrChange>
          </a:blip>
          <a:stretch>
            <a:fillRect/>
          </a:stretch>
        </p:blipFill>
        <p:spPr>
          <a:xfrm>
            <a:off x="533400" y="2057400"/>
            <a:ext cx="8077200" cy="419813"/>
          </a:xfrm>
          <a:prstGeom prst="rect">
            <a:avLst/>
          </a:prstGeom>
        </p:spPr>
      </p:pic>
    </p:spTree>
    <p:extLst>
      <p:ext uri="{BB962C8B-B14F-4D97-AF65-F5344CB8AC3E}">
        <p14:creationId xmlns:p14="http://schemas.microsoft.com/office/powerpoint/2010/main" xmlns="" val="371325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xit" presetSubtype="0" fill="hold" grpId="1"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animBg="1"/>
      <p:bldP spid="16" grpId="0" animBg="1"/>
      <p:bldP spid="17" grpId="0" animBg="1"/>
      <p:bldP spid="13" grpId="0" animBg="1"/>
      <p:bldP spid="13" grpId="1" animBg="1"/>
      <p:bldP spid="10" grpId="0" animBg="1"/>
      <p:bldP spid="10" grpId="1" animBg="1"/>
      <p:bldP spid="7" grpId="0" animBg="1"/>
      <p:bldP spid="7"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Position</a:t>
            </a:r>
            <a:endParaRPr lang="en-US" dirty="0"/>
          </a:p>
        </p:txBody>
      </p:sp>
      <p:sp>
        <p:nvSpPr>
          <p:cNvPr id="4" name="Slide Number Placeholder 3"/>
          <p:cNvSpPr>
            <a:spLocks noGrp="1"/>
          </p:cNvSpPr>
          <p:nvPr>
            <p:ph type="sldNum" sz="quarter" idx="12"/>
          </p:nvPr>
        </p:nvSpPr>
        <p:spPr/>
        <p:txBody>
          <a:bodyPr/>
          <a:lstStyle/>
          <a:p>
            <a:fld id="{F97220D2-6DE0-4189-AF61-C0FDA2B53E8C}" type="slidenum">
              <a:rPr lang="en-US" smtClean="0"/>
              <a:pPr/>
              <a:t>8</a:t>
            </a:fld>
            <a:endParaRPr lang="en-US"/>
          </a:p>
        </p:txBody>
      </p:sp>
      <p:pic>
        <p:nvPicPr>
          <p:cNvPr id="5" name="Picture 4" descr="eq1.png"/>
          <p:cNvPicPr>
            <a:picLocks noChangeAspect="1"/>
          </p:cNvPicPr>
          <p:nvPr/>
        </p:nvPicPr>
        <p:blipFill>
          <a:blip r:embed="rId3"/>
          <a:stretch>
            <a:fillRect/>
          </a:stretch>
        </p:blipFill>
        <p:spPr>
          <a:xfrm>
            <a:off x="1295400" y="2667000"/>
            <a:ext cx="7016265" cy="533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The Leader</a:t>
            </a:r>
            <a:endParaRPr lang="en-US" dirty="0"/>
          </a:p>
        </p:txBody>
      </p:sp>
      <p:sp>
        <p:nvSpPr>
          <p:cNvPr id="7" name="Slide Number Placeholder 6"/>
          <p:cNvSpPr>
            <a:spLocks noGrp="1"/>
          </p:cNvSpPr>
          <p:nvPr>
            <p:ph type="sldNum" sz="quarter" idx="12"/>
          </p:nvPr>
        </p:nvSpPr>
        <p:spPr/>
        <p:txBody>
          <a:bodyPr/>
          <a:lstStyle/>
          <a:p>
            <a:fld id="{A30A62D2-966C-4F49-AAA3-6DC16171B9A9}" type="slidenum">
              <a:rPr lang="en-US" smtClean="0"/>
              <a:pPr/>
              <a:t>9</a:t>
            </a:fld>
            <a:endParaRPr lang="en-US"/>
          </a:p>
        </p:txBody>
      </p:sp>
      <p:sp>
        <p:nvSpPr>
          <p:cNvPr id="3" name="Content Placeholder 2"/>
          <p:cNvSpPr>
            <a:spLocks noGrp="1"/>
          </p:cNvSpPr>
          <p:nvPr>
            <p:ph sz="quarter" idx="1"/>
          </p:nvPr>
        </p:nvSpPr>
        <p:spPr/>
        <p:txBody>
          <a:bodyPr/>
          <a:lstStyle/>
          <a:p>
            <a:endParaRPr lang="en-US" dirty="0"/>
          </a:p>
        </p:txBody>
      </p:sp>
      <p:pic>
        <p:nvPicPr>
          <p:cNvPr id="3074" name="Picture 2" descr="C:\Users\Peter\Desktop\School\Brock University\Year 3\COSC 3F90 - Research Project\birds flying.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8200" y="1981200"/>
            <a:ext cx="7391400" cy="385018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073067" y="2286000"/>
            <a:ext cx="861133" cy="369332"/>
          </a:xfrm>
          <a:prstGeom prst="rect">
            <a:avLst/>
          </a:prstGeom>
          <a:noFill/>
        </p:spPr>
        <p:txBody>
          <a:bodyPr wrap="none" rtlCol="0">
            <a:spAutoFit/>
          </a:bodyPr>
          <a:lstStyle/>
          <a:p>
            <a:r>
              <a:rPr lang="en-US" dirty="0" smtClean="0"/>
              <a:t>Leader</a:t>
            </a:r>
            <a:endParaRPr lang="en-US" dirty="0"/>
          </a:p>
        </p:txBody>
      </p:sp>
    </p:spTree>
    <p:extLst>
      <p:ext uri="{BB962C8B-B14F-4D97-AF65-F5344CB8AC3E}">
        <p14:creationId xmlns:p14="http://schemas.microsoft.com/office/powerpoint/2010/main" xmlns="" val="35427978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3397</TotalTime>
  <Words>2424</Words>
  <Application>Microsoft Office PowerPoint</Application>
  <PresentationFormat>On-screen Show (4:3)</PresentationFormat>
  <Paragraphs>214</Paragraphs>
  <Slides>27</Slides>
  <Notes>18</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Origin</vt:lpstr>
      <vt:lpstr>CPSO with Spatially Meaningful Neighbors</vt:lpstr>
      <vt:lpstr>Topics</vt:lpstr>
      <vt:lpstr>What is PSO?</vt:lpstr>
      <vt:lpstr>Follow The Leader</vt:lpstr>
      <vt:lpstr>Slide 5</vt:lpstr>
      <vt:lpstr>Algorithm</vt:lpstr>
      <vt:lpstr>Update Velocity</vt:lpstr>
      <vt:lpstr>Update Position</vt:lpstr>
      <vt:lpstr>Follow The Leader</vt:lpstr>
      <vt:lpstr>Neighbor Cooperation</vt:lpstr>
      <vt:lpstr>Neighborhood Topologies</vt:lpstr>
      <vt:lpstr>PSO Using Spatially Meaningful Neighbors</vt:lpstr>
      <vt:lpstr>Results</vt:lpstr>
      <vt:lpstr>Problem</vt:lpstr>
      <vt:lpstr>PSO</vt:lpstr>
      <vt:lpstr>Solution</vt:lpstr>
      <vt:lpstr>CPSO using spatially meaningful Neighbors</vt:lpstr>
      <vt:lpstr>CPSO Variants</vt:lpstr>
      <vt:lpstr>Tests</vt:lpstr>
      <vt:lpstr>Experimental Setup</vt:lpstr>
      <vt:lpstr>Experiment 1: Low Dimension</vt:lpstr>
      <vt:lpstr>Results</vt:lpstr>
      <vt:lpstr>Experiment 2: High Dimensions</vt:lpstr>
      <vt:lpstr>Results</vt:lpstr>
      <vt:lpstr>Conclusion</vt:lpstr>
      <vt:lpstr>Future Work</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dc:creator>
  <cp:lastModifiedBy>Peter</cp:lastModifiedBy>
  <cp:revision>4</cp:revision>
  <dcterms:created xsi:type="dcterms:W3CDTF">2016-09-08T21:00:37Z</dcterms:created>
  <dcterms:modified xsi:type="dcterms:W3CDTF">2016-09-11T05:38:38Z</dcterms:modified>
</cp:coreProperties>
</file>